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0" r:id="rId4"/>
    <p:sldId id="259" r:id="rId5"/>
    <p:sldId id="261" r:id="rId6"/>
    <p:sldId id="262" r:id="rId7"/>
    <p:sldId id="263" r:id="rId8"/>
    <p:sldId id="272" r:id="rId9"/>
    <p:sldId id="268" r:id="rId10"/>
    <p:sldId id="266" r:id="rId11"/>
    <p:sldId id="269" r:id="rId12"/>
    <p:sldId id="278" r:id="rId13"/>
    <p:sldId id="270" r:id="rId14"/>
    <p:sldId id="277" r:id="rId15"/>
    <p:sldId id="271" r:id="rId16"/>
    <p:sldId id="267" r:id="rId17"/>
    <p:sldId id="273" r:id="rId18"/>
    <p:sldId id="274" r:id="rId19"/>
    <p:sldId id="279" r:id="rId20"/>
    <p:sldId id="265" r:id="rId21"/>
    <p:sldId id="275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A72E"/>
    <a:srgbClr val="FFFFFF"/>
    <a:srgbClr val="D86ECC"/>
    <a:srgbClr val="FFFF00"/>
    <a:srgbClr val="0B0B0C"/>
    <a:srgbClr val="FF0000"/>
    <a:srgbClr val="15608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AB142F6-7707-46B3-9AF7-99BB5421ADB3}" v="441" dt="2025-11-01T23:13:29.81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94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nhaj Azim Abdullah" userId="8e5402e9c24e5542" providerId="LiveId" clId="{F4CC4D11-FDBD-4EF3-82DA-003832FC3F96}"/>
    <pc:docChg chg="custSel addSld delSld modSld sldOrd">
      <pc:chgData name="Minhaj Azim Abdullah" userId="8e5402e9c24e5542" providerId="LiveId" clId="{F4CC4D11-FDBD-4EF3-82DA-003832FC3F96}" dt="2025-11-01T23:13:43.515" v="156"/>
      <pc:docMkLst>
        <pc:docMk/>
      </pc:docMkLst>
      <pc:sldChg chg="modSp mod">
        <pc:chgData name="Minhaj Azim Abdullah" userId="8e5402e9c24e5542" providerId="LiveId" clId="{F4CC4D11-FDBD-4EF3-82DA-003832FC3F96}" dt="2025-11-01T00:08:20.466" v="15" actId="20577"/>
        <pc:sldMkLst>
          <pc:docMk/>
          <pc:sldMk cId="2873292104" sldId="259"/>
        </pc:sldMkLst>
        <pc:spChg chg="mod">
          <ac:chgData name="Minhaj Azim Abdullah" userId="8e5402e9c24e5542" providerId="LiveId" clId="{F4CC4D11-FDBD-4EF3-82DA-003832FC3F96}" dt="2025-11-01T00:08:20.466" v="15" actId="20577"/>
          <ac:spMkLst>
            <pc:docMk/>
            <pc:sldMk cId="2873292104" sldId="259"/>
            <ac:spMk id="4" creationId="{332BA316-C005-2FE9-77EF-84D0EE43184F}"/>
          </ac:spMkLst>
        </pc:spChg>
      </pc:sldChg>
      <pc:sldChg chg="modSp mod">
        <pc:chgData name="Minhaj Azim Abdullah" userId="8e5402e9c24e5542" providerId="LiveId" clId="{F4CC4D11-FDBD-4EF3-82DA-003832FC3F96}" dt="2025-11-01T22:17:08.262" v="19" actId="113"/>
        <pc:sldMkLst>
          <pc:docMk/>
          <pc:sldMk cId="2058233867" sldId="269"/>
        </pc:sldMkLst>
        <pc:graphicFrameChg chg="mod">
          <ac:chgData name="Minhaj Azim Abdullah" userId="8e5402e9c24e5542" providerId="LiveId" clId="{F4CC4D11-FDBD-4EF3-82DA-003832FC3F96}" dt="2025-11-01T22:17:08.262" v="19" actId="113"/>
          <ac:graphicFrameMkLst>
            <pc:docMk/>
            <pc:sldMk cId="2058233867" sldId="269"/>
            <ac:graphicFrameMk id="9" creationId="{1C858445-4543-88EC-6CD1-B3EE970A4BC0}"/>
          </ac:graphicFrameMkLst>
        </pc:graphicFrameChg>
      </pc:sldChg>
      <pc:sldChg chg="modSp mod">
        <pc:chgData name="Minhaj Azim Abdullah" userId="8e5402e9c24e5542" providerId="LiveId" clId="{F4CC4D11-FDBD-4EF3-82DA-003832FC3F96}" dt="2025-11-01T22:59:53.983" v="129" actId="20577"/>
        <pc:sldMkLst>
          <pc:docMk/>
          <pc:sldMk cId="1618926371" sldId="270"/>
        </pc:sldMkLst>
        <pc:spChg chg="mod">
          <ac:chgData name="Minhaj Azim Abdullah" userId="8e5402e9c24e5542" providerId="LiveId" clId="{F4CC4D11-FDBD-4EF3-82DA-003832FC3F96}" dt="2025-11-01T22:34:17.663" v="37" actId="20577"/>
          <ac:spMkLst>
            <pc:docMk/>
            <pc:sldMk cId="1618926371" sldId="270"/>
            <ac:spMk id="2" creationId="{34ACB6B2-07A1-D713-9D81-1AC917000165}"/>
          </ac:spMkLst>
        </pc:spChg>
        <pc:spChg chg="mod">
          <ac:chgData name="Minhaj Azim Abdullah" userId="8e5402e9c24e5542" providerId="LiveId" clId="{F4CC4D11-FDBD-4EF3-82DA-003832FC3F96}" dt="2025-11-01T22:59:53.983" v="129" actId="20577"/>
          <ac:spMkLst>
            <pc:docMk/>
            <pc:sldMk cId="1618926371" sldId="270"/>
            <ac:spMk id="3" creationId="{01849A67-6AE1-725B-F943-434523F7F72F}"/>
          </ac:spMkLst>
        </pc:spChg>
        <pc:graphicFrameChg chg="mod modGraphic">
          <ac:chgData name="Minhaj Azim Abdullah" userId="8e5402e9c24e5542" providerId="LiveId" clId="{F4CC4D11-FDBD-4EF3-82DA-003832FC3F96}" dt="2025-11-01T22:59:41.769" v="125" actId="1076"/>
          <ac:graphicFrameMkLst>
            <pc:docMk/>
            <pc:sldMk cId="1618926371" sldId="270"/>
            <ac:graphicFrameMk id="4" creationId="{4378A05E-F287-FDF8-D926-E73D1D97BD44}"/>
          </ac:graphicFrameMkLst>
        </pc:graphicFrameChg>
      </pc:sldChg>
      <pc:sldChg chg="modSp mod">
        <pc:chgData name="Minhaj Azim Abdullah" userId="8e5402e9c24e5542" providerId="LiveId" clId="{F4CC4D11-FDBD-4EF3-82DA-003832FC3F96}" dt="2025-11-01T22:34:26.621" v="41" actId="20577"/>
        <pc:sldMkLst>
          <pc:docMk/>
          <pc:sldMk cId="856223526" sldId="271"/>
        </pc:sldMkLst>
        <pc:spChg chg="mod">
          <ac:chgData name="Minhaj Azim Abdullah" userId="8e5402e9c24e5542" providerId="LiveId" clId="{F4CC4D11-FDBD-4EF3-82DA-003832FC3F96}" dt="2025-11-01T22:34:26.621" v="41" actId="20577"/>
          <ac:spMkLst>
            <pc:docMk/>
            <pc:sldMk cId="856223526" sldId="271"/>
            <ac:spMk id="2" creationId="{5C0F632B-01A9-91BA-79A0-AE89DFFB81E4}"/>
          </ac:spMkLst>
        </pc:spChg>
      </pc:sldChg>
      <pc:sldChg chg="modSp">
        <pc:chgData name="Minhaj Azim Abdullah" userId="8e5402e9c24e5542" providerId="LiveId" clId="{F4CC4D11-FDBD-4EF3-82DA-003832FC3F96}" dt="2025-11-01T23:13:29.815" v="154"/>
        <pc:sldMkLst>
          <pc:docMk/>
          <pc:sldMk cId="348840801" sldId="274"/>
        </pc:sldMkLst>
        <pc:graphicFrameChg chg="mod">
          <ac:chgData name="Minhaj Azim Abdullah" userId="8e5402e9c24e5542" providerId="LiveId" clId="{F4CC4D11-FDBD-4EF3-82DA-003832FC3F96}" dt="2025-11-01T23:13:29.815" v="154"/>
          <ac:graphicFrameMkLst>
            <pc:docMk/>
            <pc:sldMk cId="348840801" sldId="274"/>
            <ac:graphicFrameMk id="7" creationId="{D05C7938-1B9E-C080-C0A1-4A978C9DC60B}"/>
          </ac:graphicFrameMkLst>
        </pc:graphicFrameChg>
      </pc:sldChg>
      <pc:sldChg chg="addSp delSp modSp mod">
        <pc:chgData name="Minhaj Azim Abdullah" userId="8e5402e9c24e5542" providerId="LiveId" clId="{F4CC4D11-FDBD-4EF3-82DA-003832FC3F96}" dt="2025-10-30T23:03:43.190" v="1" actId="478"/>
        <pc:sldMkLst>
          <pc:docMk/>
          <pc:sldMk cId="3545421988" sldId="275"/>
        </pc:sldMkLst>
      </pc:sldChg>
      <pc:sldChg chg="modSp mod">
        <pc:chgData name="Minhaj Azim Abdullah" userId="8e5402e9c24e5542" providerId="LiveId" clId="{F4CC4D11-FDBD-4EF3-82DA-003832FC3F96}" dt="2025-11-01T23:06:46.725" v="152" actId="20577"/>
        <pc:sldMkLst>
          <pc:docMk/>
          <pc:sldMk cId="3239000602" sldId="277"/>
        </pc:sldMkLst>
        <pc:spChg chg="mod">
          <ac:chgData name="Minhaj Azim Abdullah" userId="8e5402e9c24e5542" providerId="LiveId" clId="{F4CC4D11-FDBD-4EF3-82DA-003832FC3F96}" dt="2025-11-01T22:35:28.986" v="43" actId="20577"/>
          <ac:spMkLst>
            <pc:docMk/>
            <pc:sldMk cId="3239000602" sldId="277"/>
            <ac:spMk id="2" creationId="{2776C8ED-58F9-D16A-5EFC-C7A98DEEE15E}"/>
          </ac:spMkLst>
        </pc:spChg>
        <pc:spChg chg="mod">
          <ac:chgData name="Minhaj Azim Abdullah" userId="8e5402e9c24e5542" providerId="LiveId" clId="{F4CC4D11-FDBD-4EF3-82DA-003832FC3F96}" dt="2025-11-01T23:06:46.725" v="152" actId="20577"/>
          <ac:spMkLst>
            <pc:docMk/>
            <pc:sldMk cId="3239000602" sldId="277"/>
            <ac:spMk id="5" creationId="{83DE691E-06AE-14D6-81D1-11D89C203D57}"/>
          </ac:spMkLst>
        </pc:spChg>
        <pc:graphicFrameChg chg="modGraphic">
          <ac:chgData name="Minhaj Azim Abdullah" userId="8e5402e9c24e5542" providerId="LiveId" clId="{F4CC4D11-FDBD-4EF3-82DA-003832FC3F96}" dt="2025-11-01T23:00:21.054" v="133" actId="207"/>
          <ac:graphicFrameMkLst>
            <pc:docMk/>
            <pc:sldMk cId="3239000602" sldId="277"/>
            <ac:graphicFrameMk id="4" creationId="{4CD1520D-A398-F8FC-CB77-9016CBA39153}"/>
          </ac:graphicFrameMkLst>
        </pc:graphicFrameChg>
      </pc:sldChg>
      <pc:sldChg chg="modSp mod">
        <pc:chgData name="Minhaj Azim Abdullah" userId="8e5402e9c24e5542" providerId="LiveId" clId="{F4CC4D11-FDBD-4EF3-82DA-003832FC3F96}" dt="2025-11-01T22:57:02.435" v="76" actId="207"/>
        <pc:sldMkLst>
          <pc:docMk/>
          <pc:sldMk cId="3218737250" sldId="278"/>
        </pc:sldMkLst>
        <pc:spChg chg="mod">
          <ac:chgData name="Minhaj Azim Abdullah" userId="8e5402e9c24e5542" providerId="LiveId" clId="{F4CC4D11-FDBD-4EF3-82DA-003832FC3F96}" dt="2025-11-01T22:35:24.719" v="42" actId="20577"/>
          <ac:spMkLst>
            <pc:docMk/>
            <pc:sldMk cId="3218737250" sldId="278"/>
            <ac:spMk id="2" creationId="{E5C06C4F-4DEC-865C-332B-B901DBD7847B}"/>
          </ac:spMkLst>
        </pc:spChg>
        <pc:spChg chg="mod">
          <ac:chgData name="Minhaj Azim Abdullah" userId="8e5402e9c24e5542" providerId="LiveId" clId="{F4CC4D11-FDBD-4EF3-82DA-003832FC3F96}" dt="2025-11-01T22:57:02.435" v="76" actId="207"/>
          <ac:spMkLst>
            <pc:docMk/>
            <pc:sldMk cId="3218737250" sldId="278"/>
            <ac:spMk id="4" creationId="{A724E816-5003-6A6C-67A9-1D36AD226DC9}"/>
          </ac:spMkLst>
        </pc:spChg>
        <pc:graphicFrameChg chg="modGraphic">
          <ac:chgData name="Minhaj Azim Abdullah" userId="8e5402e9c24e5542" providerId="LiveId" clId="{F4CC4D11-FDBD-4EF3-82DA-003832FC3F96}" dt="2025-11-01T22:36:46.734" v="52" actId="20577"/>
          <ac:graphicFrameMkLst>
            <pc:docMk/>
            <pc:sldMk cId="3218737250" sldId="278"/>
            <ac:graphicFrameMk id="3" creationId="{41E0AF22-45E2-A13D-E633-29AE3A069174}"/>
          </ac:graphicFrameMkLst>
        </pc:graphicFrameChg>
      </pc:sldChg>
      <pc:sldChg chg="ord">
        <pc:chgData name="Minhaj Azim Abdullah" userId="8e5402e9c24e5542" providerId="LiveId" clId="{F4CC4D11-FDBD-4EF3-82DA-003832FC3F96}" dt="2025-11-01T23:13:43.515" v="156"/>
        <pc:sldMkLst>
          <pc:docMk/>
          <pc:sldMk cId="669412254" sldId="279"/>
        </pc:sldMkLst>
      </pc:sldChg>
      <pc:sldChg chg="addSp delSp modSp new del mod">
        <pc:chgData name="Minhaj Azim Abdullah" userId="8e5402e9c24e5542" providerId="LiveId" clId="{F4CC4D11-FDBD-4EF3-82DA-003832FC3F96}" dt="2025-11-01T22:33:37.024" v="33" actId="2696"/>
        <pc:sldMkLst>
          <pc:docMk/>
          <pc:sldMk cId="3381557976" sldId="280"/>
        </pc:sldMkLst>
        <pc:spChg chg="del">
          <ac:chgData name="Minhaj Azim Abdullah" userId="8e5402e9c24e5542" providerId="LiveId" clId="{F4CC4D11-FDBD-4EF3-82DA-003832FC3F96}" dt="2025-11-01T22:23:53.196" v="22" actId="478"/>
          <ac:spMkLst>
            <pc:docMk/>
            <pc:sldMk cId="3381557976" sldId="280"/>
            <ac:spMk id="2" creationId="{26551AA0-3BC8-5EB8-E96E-D2EF961301CC}"/>
          </ac:spMkLst>
        </pc:spChg>
        <pc:graphicFrameChg chg="add mod">
          <ac:chgData name="Minhaj Azim Abdullah" userId="8e5402e9c24e5542" providerId="LiveId" clId="{F4CC4D11-FDBD-4EF3-82DA-003832FC3F96}" dt="2025-11-01T22:24:38.363" v="32" actId="14100"/>
          <ac:graphicFrameMkLst>
            <pc:docMk/>
            <pc:sldMk cId="3381557976" sldId="280"/>
            <ac:graphicFrameMk id="3" creationId="{54F4F5BF-FD2E-F48A-34AB-D3BA5F569604}"/>
          </ac:graphicFrameMkLst>
        </pc:graphicFrame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8e5402e9c24e5542/Interview%20Prep/NSPCC%20Data%20Analyst/Data%20Analysi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8e5402e9c24e5542/Interview%20Prep/NSPCC%20Data%20Analyst/Data%20Analysi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8e5402e9c24e5542/Interview%20Prep/NSPCC%20Data%20Analyst/Data%20Analysis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https://d.docs.live.net/8e5402e9c24e5542/Interview%20Prep/NSPCC%20Data%20Analyst/Data%20Analysis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[Data Analysis.xlsx]Analysis!PivotTable3</c:name>
    <c:fmtId val="25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0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b="1"/>
              <a:t>Supporter Type Count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0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t" anchorCtr="0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rgbClr val="FF0000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2.47233774677246E-2"/>
              <c:y val="-6.8062827225130892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t" anchorCtr="0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3.8768846554731118E-2"/>
              <c:y val="-2.4141897184317928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t" anchorCtr="0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5.3127212309470491E-2"/>
              <c:y val="2.9038215772766624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t" anchorCtr="0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6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3.7010350770373887E-2"/>
              <c:y val="5.64282475161808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t" anchorCtr="0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1.8057605184673066E-2"/>
              <c:y val="-0.13189842107432906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t" anchorCtr="0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t" anchorCtr="0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1.8057605184673066E-2"/>
              <c:y val="-0.13189842107432906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t" anchorCtr="0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rgbClr val="FF0000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2.47233774677246E-2"/>
              <c:y val="-6.8062827225130892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t" anchorCtr="0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3.8768846554731118E-2"/>
              <c:y val="-2.4141897184317928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t" anchorCtr="0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5.3127212309470491E-2"/>
              <c:y val="2.9038215772766624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t" anchorCtr="0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6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3.7010350770373887E-2"/>
              <c:y val="5.64282475161808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t" anchorCtr="0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t" anchorCtr="0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separator>; </c:separator>
          <c:extLst>
            <c:ext xmlns:c15="http://schemas.microsoft.com/office/drawing/2012/chart" uri="{CE6537A1-D6FC-4f65-9D91-7224C49458BB}"/>
          </c:extLst>
        </c:dLbl>
      </c:pivotFmt>
      <c:pivotFmt>
        <c:idx val="2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1.5215322855285195E-2"/>
              <c:y val="-6.5258414936093332E-3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t" anchorCtr="0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separator>; </c:separator>
          <c:extLst>
            <c:ext xmlns:c15="http://schemas.microsoft.com/office/drawing/2012/chart" uri="{CE6537A1-D6FC-4f65-9D91-7224C49458BB}"/>
          </c:extLst>
        </c:dLbl>
      </c:pivotFmt>
      <c:pivotFmt>
        <c:idx val="21"/>
        <c:spPr>
          <a:solidFill>
            <a:srgbClr val="FF0000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2.2301730632294865E-2"/>
              <c:y val="3.7885391804777943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t" anchorCtr="0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separator>; </c:separator>
          <c:extLst>
            <c:ext xmlns:c15="http://schemas.microsoft.com/office/drawing/2012/chart" uri="{CE6537A1-D6FC-4f65-9D91-7224C49458BB}"/>
          </c:extLst>
        </c:dLbl>
      </c:pivotFmt>
      <c:pivotFmt>
        <c:idx val="2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2.5578477002301366E-2"/>
              <c:y val="-1.8499252749213713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t" anchorCtr="0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separator>; </c:separator>
          <c:extLst>
            <c:ext xmlns:c15="http://schemas.microsoft.com/office/drawing/2012/chart" uri="{CE6537A1-D6FC-4f65-9D91-7224C49458BB}"/>
          </c:extLst>
        </c:dLbl>
      </c:pivotFmt>
      <c:pivotFmt>
        <c:idx val="2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1.3466114900775065E-2"/>
              <c:y val="-5.5259530235774353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t" anchorCtr="0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separator>; </c:separator>
          <c:extLst>
            <c:ext xmlns:c15="http://schemas.microsoft.com/office/drawing/2012/chart" uri="{CE6537A1-D6FC-4f65-9D91-7224C49458BB}"/>
          </c:extLst>
        </c:dLbl>
      </c:pivotFmt>
      <c:pivotFmt>
        <c:idx val="24"/>
        <c:spPr>
          <a:solidFill>
            <a:schemeClr val="accent6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2.9972033312349815E-2"/>
              <c:y val="-9.4444469228881806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t" anchorCtr="0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separator>; </c:separator>
          <c:extLst>
            <c:ext xmlns:c15="http://schemas.microsoft.com/office/drawing/2012/chart" uri="{CE6537A1-D6FC-4f65-9D91-7224C49458BB}"/>
          </c:extLst>
        </c:dLbl>
      </c:pivotFmt>
      <c:pivotFmt>
        <c:idx val="2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3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t" anchorCtr="0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separator>; </c:separator>
          <c:extLst>
            <c:ext xmlns:c15="http://schemas.microsoft.com/office/drawing/2012/chart" uri="{CE6537A1-D6FC-4f65-9D91-7224C49458BB}"/>
          </c:extLst>
        </c:dLbl>
      </c:pivotFmt>
      <c:pivotFmt>
        <c:idx val="3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1.5215322855285195E-2"/>
              <c:y val="-6.5258414936093332E-3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t" anchorCtr="0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separator>; </c:separator>
          <c:extLst>
            <c:ext xmlns:c15="http://schemas.microsoft.com/office/drawing/2012/chart" uri="{CE6537A1-D6FC-4f65-9D91-7224C49458BB}"/>
          </c:extLst>
        </c:dLbl>
      </c:pivotFmt>
      <c:pivotFmt>
        <c:idx val="34"/>
        <c:spPr>
          <a:solidFill>
            <a:srgbClr val="FF0000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2.2301730632294865E-2"/>
              <c:y val="3.7885391804777943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t" anchorCtr="0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separator>; </c:separator>
          <c:extLst>
            <c:ext xmlns:c15="http://schemas.microsoft.com/office/drawing/2012/chart" uri="{CE6537A1-D6FC-4f65-9D91-7224C49458BB}"/>
          </c:extLst>
        </c:dLbl>
      </c:pivotFmt>
      <c:pivotFmt>
        <c:idx val="3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2.5578477002301366E-2"/>
              <c:y val="-1.8499252749213713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t" anchorCtr="0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separator>; </c:separator>
          <c:extLst>
            <c:ext xmlns:c15="http://schemas.microsoft.com/office/drawing/2012/chart" uri="{CE6537A1-D6FC-4f65-9D91-7224C49458BB}"/>
          </c:extLst>
        </c:dLbl>
      </c:pivotFmt>
      <c:pivotFmt>
        <c:idx val="3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1.3466114900775065E-2"/>
              <c:y val="-5.5259530235774353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t" anchorCtr="0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separator>; </c:separator>
          <c:extLst>
            <c:ext xmlns:c15="http://schemas.microsoft.com/office/drawing/2012/chart" uri="{CE6537A1-D6FC-4f65-9D91-7224C49458BB}"/>
          </c:extLst>
        </c:dLbl>
      </c:pivotFmt>
      <c:pivotFmt>
        <c:idx val="37"/>
        <c:spPr>
          <a:solidFill>
            <a:schemeClr val="accent6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2.9972033312349815E-2"/>
              <c:y val="-9.4444469228881806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t" anchorCtr="0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separator>; </c:separator>
          <c:extLst>
            <c:ext xmlns:c15="http://schemas.microsoft.com/office/drawing/2012/chart" uri="{CE6537A1-D6FC-4f65-9D91-7224C49458BB}"/>
          </c:extLst>
        </c:dLbl>
      </c:pivotFmt>
      <c:pivotFmt>
        <c:idx val="3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4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t" anchorCtr="0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separator>; </c:separator>
          <c:extLst>
            <c:ext xmlns:c15="http://schemas.microsoft.com/office/drawing/2012/chart" uri="{CE6537A1-D6FC-4f65-9D91-7224C49458BB}"/>
          </c:extLst>
        </c:dLbl>
      </c:pivotFmt>
      <c:pivotFmt>
        <c:idx val="4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1.5215322855285195E-2"/>
              <c:y val="-6.5258414936093332E-3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t" anchorCtr="0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separator>; </c:separator>
          <c:extLst>
            <c:ext xmlns:c15="http://schemas.microsoft.com/office/drawing/2012/chart" uri="{CE6537A1-D6FC-4f65-9D91-7224C49458BB}"/>
          </c:extLst>
        </c:dLbl>
      </c:pivotFmt>
      <c:pivotFmt>
        <c:idx val="46"/>
        <c:spPr>
          <a:solidFill>
            <a:srgbClr val="FF0000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2.2301730632294865E-2"/>
              <c:y val="3.7885391804777943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t" anchorCtr="0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separator>; </c:separator>
          <c:extLst>
            <c:ext xmlns:c15="http://schemas.microsoft.com/office/drawing/2012/chart" uri="{CE6537A1-D6FC-4f65-9D91-7224C49458BB}"/>
          </c:extLst>
        </c:dLbl>
      </c:pivotFmt>
      <c:pivotFmt>
        <c:idx val="4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2.5578477002301366E-2"/>
              <c:y val="-1.8499252749213713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t" anchorCtr="0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separator>; </c:separator>
          <c:extLst>
            <c:ext xmlns:c15="http://schemas.microsoft.com/office/drawing/2012/chart" uri="{CE6537A1-D6FC-4f65-9D91-7224C49458BB}"/>
          </c:extLst>
        </c:dLbl>
      </c:pivotFmt>
      <c:pivotFmt>
        <c:idx val="4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1.3466114900775065E-2"/>
              <c:y val="-5.5259530235774353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t" anchorCtr="0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separator>; </c:separator>
          <c:extLst>
            <c:ext xmlns:c15="http://schemas.microsoft.com/office/drawing/2012/chart" uri="{CE6537A1-D6FC-4f65-9D91-7224C49458BB}"/>
          </c:extLst>
        </c:dLbl>
      </c:pivotFmt>
      <c:pivotFmt>
        <c:idx val="49"/>
        <c:spPr>
          <a:solidFill>
            <a:schemeClr val="accent6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2.9972033312349815E-2"/>
              <c:y val="-9.4444469228881806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t" anchorCtr="0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1"/>
          <c:showBubbleSize val="0"/>
          <c:separator>; </c:separator>
          <c:extLst>
            <c:ext xmlns:c15="http://schemas.microsoft.com/office/drawing/2012/chart" uri="{CE6537A1-D6FC-4f65-9D91-7224C49458BB}"/>
          </c:extLst>
        </c:dLbl>
      </c:pivotFmt>
      <c:pivotFmt>
        <c:idx val="5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5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</c:pivotFmts>
    <c:plotArea>
      <c:layout/>
      <c:pieChart>
        <c:varyColors val="1"/>
        <c:ser>
          <c:idx val="0"/>
          <c:order val="0"/>
          <c:tx>
            <c:strRef>
              <c:f>Analysis!$C$3</c:f>
              <c:strCache>
                <c:ptCount val="1"/>
                <c:pt idx="0">
                  <c:v>Count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9AFE-4900-B22E-A8966FA79D27}"/>
              </c:ext>
            </c:extLst>
          </c:dPt>
          <c:dPt>
            <c:idx val="1"/>
            <c:bubble3D val="0"/>
            <c:spPr>
              <a:solidFill>
                <a:srgbClr val="FF000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9AFE-4900-B22E-A8966FA79D27}"/>
              </c:ext>
            </c:extLst>
          </c:dPt>
          <c:dPt>
            <c:idx val="2"/>
            <c:bubble3D val="0"/>
            <c:spPr>
              <a:solidFill>
                <a:srgbClr val="FFFF0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9AFE-4900-B22E-A8966FA79D27}"/>
              </c:ext>
            </c:extLst>
          </c:dPt>
          <c:dPt>
            <c:idx val="3"/>
            <c:bubble3D val="0"/>
            <c:spPr>
              <a:solidFill>
                <a:schemeClr val="accent5">
                  <a:lumMod val="60000"/>
                  <a:lumOff val="4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9AFE-4900-B22E-A8966FA79D27}"/>
              </c:ext>
            </c:extLst>
          </c:dPt>
          <c:dPt>
            <c:idx val="4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9AFE-4900-B22E-A8966FA79D27}"/>
              </c:ext>
            </c:extLst>
          </c:dPt>
          <c:dLbls>
            <c:dLbl>
              <c:idx val="0"/>
              <c:layout>
                <c:manualLayout>
                  <c:x val="-5.9933517719956191E-2"/>
                  <c:y val="-0.31968524781222124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1"/>
              <c:showBubbleSize val="0"/>
              <c:separator>; 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AFE-4900-B22E-A8966FA79D27}"/>
                </c:ext>
              </c:extLst>
            </c:dLbl>
            <c:dLbl>
              <c:idx val="1"/>
              <c:layout>
                <c:manualLayout>
                  <c:x val="-2.2301730632294865E-2"/>
                  <c:y val="3.7885391804777943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1"/>
              <c:showBubbleSize val="0"/>
              <c:separator>; 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AFE-4900-B22E-A8966FA79D27}"/>
                </c:ext>
              </c:extLst>
            </c:dLbl>
            <c:dLbl>
              <c:idx val="2"/>
              <c:layout>
                <c:manualLayout>
                  <c:x val="-2.5578477002301366E-2"/>
                  <c:y val="-1.8499252749213713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1"/>
              <c:showBubbleSize val="0"/>
              <c:separator>; 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AFE-4900-B22E-A8966FA79D27}"/>
                </c:ext>
              </c:extLst>
            </c:dLbl>
            <c:dLbl>
              <c:idx val="3"/>
              <c:layout>
                <c:manualLayout>
                  <c:x val="-1.3466114900775065E-2"/>
                  <c:y val="-5.5259530235774353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1"/>
              <c:showBubbleSize val="0"/>
              <c:separator>; 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AFE-4900-B22E-A8966FA79D27}"/>
                </c:ext>
              </c:extLst>
            </c:dLbl>
            <c:dLbl>
              <c:idx val="4"/>
              <c:layout>
                <c:manualLayout>
                  <c:x val="-2.9972033312349815E-2"/>
                  <c:y val="-9.4444469228881806E-2"/>
                </c:manualLayout>
              </c:layout>
              <c:dLblPos val="bestFit"/>
              <c:showLegendKey val="0"/>
              <c:showVal val="1"/>
              <c:showCatName val="0"/>
              <c:showSerName val="0"/>
              <c:showPercent val="1"/>
              <c:showBubbleSize val="0"/>
              <c:separator>; </c:separator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9AFE-4900-B22E-A8966FA79D2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t" anchorCtr="0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1"/>
            <c:showBubbleSize val="0"/>
            <c:separator>; </c:separator>
            <c:showLeaderLines val="1"/>
            <c:leaderLines>
              <c:spPr>
                <a:ln w="9525" cap="flat" cmpd="sng" algn="ctr">
                  <a:solidFill>
                    <a:schemeClr val="tx1"/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multiLvlStrRef>
              <c:f>Analysis!$A$4:$B$10</c:f>
              <c:multiLvlStrCache>
                <c:ptCount val="5"/>
                <c:lvl>
                  <c:pt idx="1">
                    <c:v>Corporation</c:v>
                  </c:pt>
                  <c:pt idx="2">
                    <c:v>Foundation</c:v>
                  </c:pt>
                  <c:pt idx="3">
                    <c:v>Government</c:v>
                  </c:pt>
                  <c:pt idx="4">
                    <c:v>Small Business</c:v>
                  </c:pt>
                </c:lvl>
                <c:lvl>
                  <c:pt idx="0">
                    <c:v>Individual</c:v>
                  </c:pt>
                  <c:pt idx="1">
                    <c:v>Organization</c:v>
                  </c:pt>
                </c:lvl>
              </c:multiLvlStrCache>
            </c:multiLvlStrRef>
          </c:cat>
          <c:val>
            <c:numRef>
              <c:f>Analysis!$C$4:$C$10</c:f>
              <c:numCache>
                <c:formatCode>General</c:formatCode>
                <c:ptCount val="5"/>
                <c:pt idx="0">
                  <c:v>4250</c:v>
                </c:pt>
                <c:pt idx="1">
                  <c:v>190</c:v>
                </c:pt>
                <c:pt idx="2">
                  <c:v>203</c:v>
                </c:pt>
                <c:pt idx="3">
                  <c:v>179</c:v>
                </c:pt>
                <c:pt idx="4">
                  <c:v>178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9AFE-4900-B22E-A8966FA79D27}"/>
            </c:ext>
          </c:extLst>
        </c:ser>
        <c:ser>
          <c:idx val="1"/>
          <c:order val="1"/>
          <c:tx>
            <c:strRef>
              <c:f>Analysis!$D$3</c:f>
              <c:strCache>
                <c:ptCount val="1"/>
                <c:pt idx="0">
                  <c:v>Average Donation Amount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C-9AFE-4900-B22E-A8966FA79D27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E-9AFE-4900-B22E-A8966FA79D27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0-9AFE-4900-B22E-A8966FA79D27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2-9AFE-4900-B22E-A8966FA79D27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4-9AFE-4900-B22E-A8966FA79D27}"/>
              </c:ext>
            </c:extLst>
          </c:dPt>
          <c:cat>
            <c:multiLvlStrRef>
              <c:f>Analysis!$A$4:$B$10</c:f>
              <c:multiLvlStrCache>
                <c:ptCount val="5"/>
                <c:lvl>
                  <c:pt idx="1">
                    <c:v>Corporation</c:v>
                  </c:pt>
                  <c:pt idx="2">
                    <c:v>Foundation</c:v>
                  </c:pt>
                  <c:pt idx="3">
                    <c:v>Government</c:v>
                  </c:pt>
                  <c:pt idx="4">
                    <c:v>Small Business</c:v>
                  </c:pt>
                </c:lvl>
                <c:lvl>
                  <c:pt idx="0">
                    <c:v>Individual</c:v>
                  </c:pt>
                  <c:pt idx="1">
                    <c:v>Organization</c:v>
                  </c:pt>
                </c:lvl>
              </c:multiLvlStrCache>
            </c:multiLvlStrRef>
          </c:cat>
          <c:val>
            <c:numRef>
              <c:f>Analysis!$D$4:$D$10</c:f>
              <c:numCache>
                <c:formatCode>"£"#,##0.00</c:formatCode>
                <c:ptCount val="5"/>
                <c:pt idx="0">
                  <c:v>1628.688474833009</c:v>
                </c:pt>
                <c:pt idx="1">
                  <c:v>16605.742683544304</c:v>
                </c:pt>
                <c:pt idx="2">
                  <c:v>23308.896757560226</c:v>
                </c:pt>
                <c:pt idx="3">
                  <c:v>21712.706438878951</c:v>
                </c:pt>
                <c:pt idx="4">
                  <c:v>18356.91040504555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5-9AFE-4900-B22E-A8966FA79D2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300"/>
      </c:pieChart>
      <c:spPr>
        <a:noFill/>
        <a:ln>
          <a:noFill/>
        </a:ln>
        <a:effectLst/>
      </c:spPr>
    </c:plotArea>
    <c:legend>
      <c:legendPos val="l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[Data Analysis.xlsx]Analysis!PivotTable4</c:name>
    <c:fmtId val="1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b="1" dirty="0"/>
              <a:t>Individual Supporters Per Region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Analysis!$B$14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Analysis!$A$15:$A$27</c:f>
              <c:strCache>
                <c:ptCount val="12"/>
                <c:pt idx="0">
                  <c:v>London</c:v>
                </c:pt>
                <c:pt idx="1">
                  <c:v>North West</c:v>
                </c:pt>
                <c:pt idx="2">
                  <c:v>South East</c:v>
                </c:pt>
                <c:pt idx="3">
                  <c:v>West Midlands</c:v>
                </c:pt>
                <c:pt idx="4">
                  <c:v>South West</c:v>
                </c:pt>
                <c:pt idx="5">
                  <c:v>East of England</c:v>
                </c:pt>
                <c:pt idx="6">
                  <c:v>Yorkshire and the Humber</c:v>
                </c:pt>
                <c:pt idx="7">
                  <c:v>Scotland</c:v>
                </c:pt>
                <c:pt idx="8">
                  <c:v>East Midlands</c:v>
                </c:pt>
                <c:pt idx="9">
                  <c:v>Wales</c:v>
                </c:pt>
                <c:pt idx="10">
                  <c:v>Northern Ireland</c:v>
                </c:pt>
                <c:pt idx="11">
                  <c:v>North East</c:v>
                </c:pt>
              </c:strCache>
            </c:strRef>
          </c:cat>
          <c:val>
            <c:numRef>
              <c:f>Analysis!$B$15:$B$27</c:f>
              <c:numCache>
                <c:formatCode>General</c:formatCode>
                <c:ptCount val="12"/>
                <c:pt idx="0">
                  <c:v>704</c:v>
                </c:pt>
                <c:pt idx="1">
                  <c:v>658</c:v>
                </c:pt>
                <c:pt idx="2">
                  <c:v>623</c:v>
                </c:pt>
                <c:pt idx="3">
                  <c:v>353</c:v>
                </c:pt>
                <c:pt idx="4">
                  <c:v>334</c:v>
                </c:pt>
                <c:pt idx="5">
                  <c:v>332</c:v>
                </c:pt>
                <c:pt idx="6">
                  <c:v>301</c:v>
                </c:pt>
                <c:pt idx="7">
                  <c:v>300</c:v>
                </c:pt>
                <c:pt idx="8">
                  <c:v>247</c:v>
                </c:pt>
                <c:pt idx="9">
                  <c:v>179</c:v>
                </c:pt>
                <c:pt idx="10">
                  <c:v>110</c:v>
                </c:pt>
                <c:pt idx="11">
                  <c:v>109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E7E-47D9-A133-A8BD75B0E1B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1448942368"/>
        <c:axId val="1448942848"/>
      </c:barChart>
      <c:catAx>
        <c:axId val="1448942368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448942848"/>
        <c:crosses val="autoZero"/>
        <c:auto val="1"/>
        <c:lblAlgn val="ctr"/>
        <c:lblOffset val="100"/>
        <c:noMultiLvlLbl val="0"/>
      </c:catAx>
      <c:valAx>
        <c:axId val="14489428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4489423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[Data Analysis.xlsx]Repeat Donors!PivotTable1</c:name>
    <c:fmtId val="9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sz="2000" b="1"/>
              <a:t>Regular vs Occasional Donors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1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1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1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1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1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1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'Repeat Donors'!$J$3:$J$4</c:f>
              <c:strCache>
                <c:ptCount val="1"/>
                <c:pt idx="0">
                  <c:v>Regular Donor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05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'Repeat Donors'!$H$5:$I$11</c:f>
              <c:multiLvlStrCache>
                <c:ptCount val="5"/>
                <c:lvl>
                  <c:pt idx="1">
                    <c:v>Corporation</c:v>
                  </c:pt>
                  <c:pt idx="2">
                    <c:v>Foundation</c:v>
                  </c:pt>
                  <c:pt idx="3">
                    <c:v>Government</c:v>
                  </c:pt>
                  <c:pt idx="4">
                    <c:v>Small Business</c:v>
                  </c:pt>
                </c:lvl>
                <c:lvl>
                  <c:pt idx="0">
                    <c:v>Individual</c:v>
                  </c:pt>
                  <c:pt idx="1">
                    <c:v>Organization</c:v>
                  </c:pt>
                </c:lvl>
              </c:multiLvlStrCache>
            </c:multiLvlStrRef>
          </c:cat>
          <c:val>
            <c:numRef>
              <c:f>'Repeat Donors'!$J$5:$J$11</c:f>
              <c:numCache>
                <c:formatCode>General</c:formatCode>
                <c:ptCount val="5"/>
                <c:pt idx="0">
                  <c:v>3701</c:v>
                </c:pt>
                <c:pt idx="1">
                  <c:v>153</c:v>
                </c:pt>
                <c:pt idx="2">
                  <c:v>177</c:v>
                </c:pt>
                <c:pt idx="3">
                  <c:v>147</c:v>
                </c:pt>
                <c:pt idx="4">
                  <c:v>141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E80-482E-8430-E3C2F24FBE22}"/>
            </c:ext>
          </c:extLst>
        </c:ser>
        <c:ser>
          <c:idx val="1"/>
          <c:order val="1"/>
          <c:tx>
            <c:strRef>
              <c:f>'Repeat Donors'!$K$3:$K$4</c:f>
              <c:strCache>
                <c:ptCount val="1"/>
                <c:pt idx="0">
                  <c:v>Occasional Donor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'Repeat Donors'!$H$5:$I$11</c:f>
              <c:multiLvlStrCache>
                <c:ptCount val="5"/>
                <c:lvl>
                  <c:pt idx="1">
                    <c:v>Corporation</c:v>
                  </c:pt>
                  <c:pt idx="2">
                    <c:v>Foundation</c:v>
                  </c:pt>
                  <c:pt idx="3">
                    <c:v>Government</c:v>
                  </c:pt>
                  <c:pt idx="4">
                    <c:v>Small Business</c:v>
                  </c:pt>
                </c:lvl>
                <c:lvl>
                  <c:pt idx="0">
                    <c:v>Individual</c:v>
                  </c:pt>
                  <c:pt idx="1">
                    <c:v>Organization</c:v>
                  </c:pt>
                </c:lvl>
              </c:multiLvlStrCache>
            </c:multiLvlStrRef>
          </c:cat>
          <c:val>
            <c:numRef>
              <c:f>'Repeat Donors'!$K$5:$K$11</c:f>
              <c:numCache>
                <c:formatCode>General</c:formatCode>
                <c:ptCount val="5"/>
                <c:pt idx="0">
                  <c:v>549</c:v>
                </c:pt>
                <c:pt idx="1">
                  <c:v>37</c:v>
                </c:pt>
                <c:pt idx="2">
                  <c:v>26</c:v>
                </c:pt>
                <c:pt idx="3">
                  <c:v>32</c:v>
                </c:pt>
                <c:pt idx="4">
                  <c:v>37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E80-482E-8430-E3C2F24FBE2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339267312"/>
        <c:axId val="1339267792"/>
      </c:barChart>
      <c:catAx>
        <c:axId val="13392673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39267792"/>
        <c:crosses val="autoZero"/>
        <c:auto val="1"/>
        <c:lblAlgn val="ctr"/>
        <c:lblOffset val="100"/>
        <c:noMultiLvlLbl val="0"/>
      </c:catAx>
      <c:valAx>
        <c:axId val="13392677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392673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[Data Analysis.xlsx]Analysis!PivotTable3</c:name>
    <c:fmtId val="-1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000" b="1" dirty="0"/>
              <a:t>Average Donation Amount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Analysis!$C$3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rgbClr val="FFC000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15608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6954-4C38-B7B7-1AC0B22555FA}"/>
              </c:ext>
            </c:extLst>
          </c:dPt>
          <c:dPt>
            <c:idx val="1"/>
            <c:invertIfNegative val="0"/>
            <c:bubble3D val="0"/>
            <c:spPr>
              <a:solidFill>
                <a:srgbClr val="FF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6954-4C38-B7B7-1AC0B22555FA}"/>
              </c:ext>
            </c:extLst>
          </c:dPt>
          <c:dPt>
            <c:idx val="2"/>
            <c:invertIfNegative val="0"/>
            <c:bubble3D val="0"/>
            <c:spPr>
              <a:solidFill>
                <a:srgbClr val="FFFF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6954-4C38-B7B7-1AC0B22555FA}"/>
              </c:ext>
            </c:extLst>
          </c:dPt>
          <c:dPt>
            <c:idx val="3"/>
            <c:invertIfNegative val="0"/>
            <c:bubble3D val="0"/>
            <c:spPr>
              <a:solidFill>
                <a:srgbClr val="D86ECC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6954-4C38-B7B7-1AC0B22555FA}"/>
              </c:ext>
            </c:extLst>
          </c:dPt>
          <c:dPt>
            <c:idx val="4"/>
            <c:invertIfNegative val="0"/>
            <c:bubble3D val="0"/>
            <c:spPr>
              <a:solidFill>
                <a:srgbClr val="4EA72E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6954-4C38-B7B7-1AC0B22555FA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Analysis!$A$4:$B$10</c:f>
              <c:multiLvlStrCache>
                <c:ptCount val="5"/>
                <c:lvl>
                  <c:pt idx="1">
                    <c:v>Corporation</c:v>
                  </c:pt>
                  <c:pt idx="2">
                    <c:v>Foundation</c:v>
                  </c:pt>
                  <c:pt idx="3">
                    <c:v>Government</c:v>
                  </c:pt>
                  <c:pt idx="4">
                    <c:v>Small Business</c:v>
                  </c:pt>
                </c:lvl>
                <c:lvl>
                  <c:pt idx="0">
                    <c:v>Individual</c:v>
                  </c:pt>
                  <c:pt idx="1">
                    <c:v>Organization</c:v>
                  </c:pt>
                </c:lvl>
              </c:multiLvlStrCache>
            </c:multiLvlStrRef>
          </c:cat>
          <c:val>
            <c:numRef>
              <c:f>Analysis!$C$4:$C$10</c:f>
              <c:numCache>
                <c:formatCode>"£"#,##0.00</c:formatCode>
                <c:ptCount val="5"/>
                <c:pt idx="0">
                  <c:v>1628.688474833009</c:v>
                </c:pt>
                <c:pt idx="1">
                  <c:v>16605.742683544304</c:v>
                </c:pt>
                <c:pt idx="2">
                  <c:v>23308.896757560226</c:v>
                </c:pt>
                <c:pt idx="3">
                  <c:v>21712.706438878951</c:v>
                </c:pt>
                <c:pt idx="4">
                  <c:v>18356.91040504555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6954-4C38-B7B7-1AC0B22555F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35849007"/>
        <c:axId val="2035845167"/>
      </c:barChart>
      <c:catAx>
        <c:axId val="203584900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35845167"/>
        <c:crosses val="autoZero"/>
        <c:auto val="1"/>
        <c:lblAlgn val="ctr"/>
        <c:lblOffset val="100"/>
        <c:noMultiLvlLbl val="0"/>
      </c:catAx>
      <c:valAx>
        <c:axId val="2035845167"/>
        <c:scaling>
          <c:orientation val="minMax"/>
        </c:scaling>
        <c:delete val="1"/>
        <c:axPos val="l"/>
        <c:numFmt formatCode="&quot;£&quot;#,##0.00" sourceLinked="1"/>
        <c:majorTickMark val="none"/>
        <c:minorTickMark val="none"/>
        <c:tickLblPos val="nextTo"/>
        <c:crossAx val="2035849007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[Data Analysis.xlsx]Analysis!PivotTable6</c:name>
    <c:fmtId val="22"/>
  </c:pivotSource>
  <c:chart>
    <c:autoTitleDeleted val="1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Analysis!$C$42:$C$43</c:f>
              <c:strCache>
                <c:ptCount val="1"/>
                <c:pt idx="0">
                  <c:v>Bank Transfer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Analysis!$A$44:$B$50</c:f>
              <c:multiLvlStrCache>
                <c:ptCount val="5"/>
                <c:lvl>
                  <c:pt idx="1">
                    <c:v>Corporation</c:v>
                  </c:pt>
                  <c:pt idx="2">
                    <c:v>Foundation</c:v>
                  </c:pt>
                  <c:pt idx="3">
                    <c:v>Government</c:v>
                  </c:pt>
                  <c:pt idx="4">
                    <c:v>Small Business</c:v>
                  </c:pt>
                </c:lvl>
                <c:lvl>
                  <c:pt idx="0">
                    <c:v>Individual</c:v>
                  </c:pt>
                  <c:pt idx="1">
                    <c:v>Organization</c:v>
                  </c:pt>
                </c:lvl>
              </c:multiLvlStrCache>
            </c:multiLvlStrRef>
          </c:cat>
          <c:val>
            <c:numRef>
              <c:f>Analysis!$C$44:$C$50</c:f>
              <c:numCache>
                <c:formatCode>General</c:formatCode>
                <c:ptCount val="5"/>
                <c:pt idx="0">
                  <c:v>3273</c:v>
                </c:pt>
                <c:pt idx="1">
                  <c:v>402</c:v>
                </c:pt>
                <c:pt idx="2">
                  <c:v>529</c:v>
                </c:pt>
                <c:pt idx="3">
                  <c:v>403</c:v>
                </c:pt>
                <c:pt idx="4">
                  <c:v>356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333-4BE6-B3F2-356EEB4A18ED}"/>
            </c:ext>
          </c:extLst>
        </c:ser>
        <c:ser>
          <c:idx val="1"/>
          <c:order val="1"/>
          <c:tx>
            <c:strRef>
              <c:f>Analysis!$D$42:$D$43</c:f>
              <c:strCache>
                <c:ptCount val="1"/>
                <c:pt idx="0">
                  <c:v>Cash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Analysis!$A$44:$B$50</c:f>
              <c:multiLvlStrCache>
                <c:ptCount val="5"/>
                <c:lvl>
                  <c:pt idx="1">
                    <c:v>Corporation</c:v>
                  </c:pt>
                  <c:pt idx="2">
                    <c:v>Foundation</c:v>
                  </c:pt>
                  <c:pt idx="3">
                    <c:v>Government</c:v>
                  </c:pt>
                  <c:pt idx="4">
                    <c:v>Small Business</c:v>
                  </c:pt>
                </c:lvl>
                <c:lvl>
                  <c:pt idx="0">
                    <c:v>Individual</c:v>
                  </c:pt>
                  <c:pt idx="1">
                    <c:v>Organization</c:v>
                  </c:pt>
                </c:lvl>
              </c:multiLvlStrCache>
            </c:multiLvlStrRef>
          </c:cat>
          <c:val>
            <c:numRef>
              <c:f>Analysis!$D$44:$D$50</c:f>
              <c:numCache>
                <c:formatCode>General</c:formatCode>
                <c:ptCount val="5"/>
                <c:pt idx="0">
                  <c:v>1619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333-4BE6-B3F2-356EEB4A18ED}"/>
            </c:ext>
          </c:extLst>
        </c:ser>
        <c:ser>
          <c:idx val="2"/>
          <c:order val="2"/>
          <c:tx>
            <c:strRef>
              <c:f>Analysis!$E$42:$E$43</c:f>
              <c:strCache>
                <c:ptCount val="1"/>
                <c:pt idx="0">
                  <c:v>Check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Analysis!$A$44:$B$50</c:f>
              <c:multiLvlStrCache>
                <c:ptCount val="5"/>
                <c:lvl>
                  <c:pt idx="1">
                    <c:v>Corporation</c:v>
                  </c:pt>
                  <c:pt idx="2">
                    <c:v>Foundation</c:v>
                  </c:pt>
                  <c:pt idx="3">
                    <c:v>Government</c:v>
                  </c:pt>
                  <c:pt idx="4">
                    <c:v>Small Business</c:v>
                  </c:pt>
                </c:lvl>
                <c:lvl>
                  <c:pt idx="0">
                    <c:v>Individual</c:v>
                  </c:pt>
                  <c:pt idx="1">
                    <c:v>Organization</c:v>
                  </c:pt>
                </c:lvl>
              </c:multiLvlStrCache>
            </c:multiLvlStrRef>
          </c:cat>
          <c:val>
            <c:numRef>
              <c:f>Analysis!$E$44:$E$50</c:f>
              <c:numCache>
                <c:formatCode>General</c:formatCode>
                <c:ptCount val="5"/>
                <c:pt idx="0">
                  <c:v>8847</c:v>
                </c:pt>
                <c:pt idx="1">
                  <c:v>884</c:v>
                </c:pt>
                <c:pt idx="2">
                  <c:v>1035</c:v>
                </c:pt>
                <c:pt idx="3">
                  <c:v>917</c:v>
                </c:pt>
                <c:pt idx="4">
                  <c:v>781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333-4BE6-B3F2-356EEB4A18ED}"/>
            </c:ext>
          </c:extLst>
        </c:ser>
        <c:ser>
          <c:idx val="3"/>
          <c:order val="3"/>
          <c:tx>
            <c:strRef>
              <c:f>Analysis!$F$42:$F$43</c:f>
              <c:strCache>
                <c:ptCount val="1"/>
                <c:pt idx="0">
                  <c:v>Credit Card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Analysis!$A$44:$B$50</c:f>
              <c:multiLvlStrCache>
                <c:ptCount val="5"/>
                <c:lvl>
                  <c:pt idx="1">
                    <c:v>Corporation</c:v>
                  </c:pt>
                  <c:pt idx="2">
                    <c:v>Foundation</c:v>
                  </c:pt>
                  <c:pt idx="3">
                    <c:v>Government</c:v>
                  </c:pt>
                  <c:pt idx="4">
                    <c:v>Small Business</c:v>
                  </c:pt>
                </c:lvl>
                <c:lvl>
                  <c:pt idx="0">
                    <c:v>Individual</c:v>
                  </c:pt>
                  <c:pt idx="1">
                    <c:v>Organization</c:v>
                  </c:pt>
                </c:lvl>
              </c:multiLvlStrCache>
            </c:multiLvlStrRef>
          </c:cat>
          <c:val>
            <c:numRef>
              <c:f>Analysis!$F$44:$F$50</c:f>
              <c:numCache>
                <c:formatCode>General</c:formatCode>
                <c:ptCount val="5"/>
                <c:pt idx="0">
                  <c:v>23441</c:v>
                </c:pt>
                <c:pt idx="1">
                  <c:v>318</c:v>
                </c:pt>
                <c:pt idx="2">
                  <c:v>315</c:v>
                </c:pt>
                <c:pt idx="3">
                  <c:v>297</c:v>
                </c:pt>
                <c:pt idx="4">
                  <c:v>250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9333-4BE6-B3F2-356EEB4A18ED}"/>
            </c:ext>
          </c:extLst>
        </c:ser>
        <c:ser>
          <c:idx val="4"/>
          <c:order val="4"/>
          <c:tx>
            <c:strRef>
              <c:f>Analysis!$G$42:$G$43</c:f>
              <c:strCache>
                <c:ptCount val="1"/>
                <c:pt idx="0">
                  <c:v>Other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multiLvlStrRef>
              <c:f>Analysis!$A$44:$B$50</c:f>
              <c:multiLvlStrCache>
                <c:ptCount val="5"/>
                <c:lvl>
                  <c:pt idx="1">
                    <c:v>Corporation</c:v>
                  </c:pt>
                  <c:pt idx="2">
                    <c:v>Foundation</c:v>
                  </c:pt>
                  <c:pt idx="3">
                    <c:v>Government</c:v>
                  </c:pt>
                  <c:pt idx="4">
                    <c:v>Small Business</c:v>
                  </c:pt>
                </c:lvl>
                <c:lvl>
                  <c:pt idx="0">
                    <c:v>Individual</c:v>
                  </c:pt>
                  <c:pt idx="1">
                    <c:v>Organization</c:v>
                  </c:pt>
                </c:lvl>
              </c:multiLvlStrCache>
            </c:multiLvlStrRef>
          </c:cat>
          <c:val>
            <c:numRef>
              <c:f>Analysis!$G$44:$G$50</c:f>
              <c:numCache>
                <c:formatCode>General</c:formatCode>
                <c:ptCount val="5"/>
                <c:pt idx="0">
                  <c:v>846</c:v>
                </c:pt>
                <c:pt idx="1">
                  <c:v>55</c:v>
                </c:pt>
                <c:pt idx="2">
                  <c:v>72</c:v>
                </c:pt>
                <c:pt idx="3">
                  <c:v>60</c:v>
                </c:pt>
                <c:pt idx="4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9333-4BE6-B3F2-356EEB4A18E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198588271"/>
        <c:axId val="198589231"/>
      </c:barChart>
      <c:catAx>
        <c:axId val="19858827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589231"/>
        <c:crosses val="autoZero"/>
        <c:auto val="1"/>
        <c:lblAlgn val="ctr"/>
        <c:lblOffset val="100"/>
        <c:noMultiLvlLbl val="0"/>
      </c:catAx>
      <c:valAx>
        <c:axId val="19858923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858827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[Data Analysis.xlsx]Analysis!PivotTable5</c:name>
    <c:fmtId val="2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 b="1"/>
              <a:t>Goal Amount vs Funds Raised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1"/>
            </a:solidFill>
            <a:ln w="9525">
              <a:solidFill>
                <a:schemeClr val="accent1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28575" cap="rnd">
            <a:solidFill>
              <a:schemeClr val="accent1"/>
            </a:solidFill>
            <a:round/>
          </a:ln>
          <a:effectLst/>
        </c:spPr>
        <c:marker>
          <c:symbol val="circle"/>
          <c:size val="5"/>
          <c:spPr>
            <a:solidFill>
              <a:schemeClr val="accent2"/>
            </a:solidFill>
            <a:ln w="9525">
              <a:solidFill>
                <a:schemeClr val="accent2"/>
              </a:solidFill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Analysis!$E$14</c:f>
              <c:strCache>
                <c:ptCount val="1"/>
                <c:pt idx="0">
                  <c:v>Goal Amount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cat>
            <c:strRef>
              <c:f>Analysis!$D$15:$D$39</c:f>
              <c:strCache>
                <c:ptCount val="24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</c:strCache>
            </c:strRef>
          </c:cat>
          <c:val>
            <c:numRef>
              <c:f>Analysis!$E$15:$E$39</c:f>
              <c:numCache>
                <c:formatCode>"£"#,##0.00</c:formatCode>
                <c:ptCount val="24"/>
                <c:pt idx="0">
                  <c:v>1000000</c:v>
                </c:pt>
                <c:pt idx="1">
                  <c:v>1000000</c:v>
                </c:pt>
                <c:pt idx="2">
                  <c:v>50000</c:v>
                </c:pt>
                <c:pt idx="3">
                  <c:v>50000</c:v>
                </c:pt>
                <c:pt idx="4">
                  <c:v>50000</c:v>
                </c:pt>
                <c:pt idx="5">
                  <c:v>250000</c:v>
                </c:pt>
                <c:pt idx="6">
                  <c:v>100000</c:v>
                </c:pt>
                <c:pt idx="7">
                  <c:v>100000</c:v>
                </c:pt>
                <c:pt idx="8">
                  <c:v>250000</c:v>
                </c:pt>
                <c:pt idx="9">
                  <c:v>1000000</c:v>
                </c:pt>
                <c:pt idx="10">
                  <c:v>1000000</c:v>
                </c:pt>
                <c:pt idx="11">
                  <c:v>500000</c:v>
                </c:pt>
                <c:pt idx="12">
                  <c:v>100000</c:v>
                </c:pt>
                <c:pt idx="13">
                  <c:v>500000</c:v>
                </c:pt>
                <c:pt idx="14">
                  <c:v>50000</c:v>
                </c:pt>
                <c:pt idx="15">
                  <c:v>1000000</c:v>
                </c:pt>
                <c:pt idx="16">
                  <c:v>500000</c:v>
                </c:pt>
                <c:pt idx="17">
                  <c:v>500000</c:v>
                </c:pt>
                <c:pt idx="18">
                  <c:v>500000</c:v>
                </c:pt>
                <c:pt idx="19">
                  <c:v>50000</c:v>
                </c:pt>
                <c:pt idx="20">
                  <c:v>50000</c:v>
                </c:pt>
                <c:pt idx="21">
                  <c:v>250000</c:v>
                </c:pt>
                <c:pt idx="22">
                  <c:v>500000</c:v>
                </c:pt>
                <c:pt idx="23">
                  <c:v>100000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2373-4762-8CA6-455D94E930FD}"/>
            </c:ext>
          </c:extLst>
        </c:ser>
        <c:ser>
          <c:idx val="1"/>
          <c:order val="1"/>
          <c:tx>
            <c:strRef>
              <c:f>Analysis!$F$14</c:f>
              <c:strCache>
                <c:ptCount val="1"/>
                <c:pt idx="0">
                  <c:v>Funds Raised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2"/>
              </a:solidFill>
              <a:ln w="9525">
                <a:solidFill>
                  <a:schemeClr val="accent2"/>
                </a:solidFill>
              </a:ln>
              <a:effectLst/>
            </c:spPr>
          </c:marker>
          <c:cat>
            <c:strRef>
              <c:f>Analysis!$D$15:$D$39</c:f>
              <c:strCache>
                <c:ptCount val="24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</c:strCache>
            </c:strRef>
          </c:cat>
          <c:val>
            <c:numRef>
              <c:f>Analysis!$F$15:$F$39</c:f>
              <c:numCache>
                <c:formatCode>"£"#,##0.00</c:formatCode>
                <c:ptCount val="24"/>
                <c:pt idx="0">
                  <c:v>7068414.3260000004</c:v>
                </c:pt>
                <c:pt idx="1">
                  <c:v>23746237.776000001</c:v>
                </c:pt>
                <c:pt idx="2">
                  <c:v>1264557.544</c:v>
                </c:pt>
                <c:pt idx="3">
                  <c:v>5108775.5860000001</c:v>
                </c:pt>
                <c:pt idx="4">
                  <c:v>4486671.5539999995</c:v>
                </c:pt>
                <c:pt idx="5">
                  <c:v>8472601.2679999992</c:v>
                </c:pt>
                <c:pt idx="6">
                  <c:v>2822125.5860000001</c:v>
                </c:pt>
                <c:pt idx="7">
                  <c:v>7380944.5559999999</c:v>
                </c:pt>
                <c:pt idx="8">
                  <c:v>12530536.57</c:v>
                </c:pt>
                <c:pt idx="9">
                  <c:v>14180497.310000001</c:v>
                </c:pt>
                <c:pt idx="10">
                  <c:v>19989289.818</c:v>
                </c:pt>
                <c:pt idx="11">
                  <c:v>7063778.3219999997</c:v>
                </c:pt>
                <c:pt idx="12">
                  <c:v>18385723.646000002</c:v>
                </c:pt>
                <c:pt idx="13">
                  <c:v>14368164.442</c:v>
                </c:pt>
                <c:pt idx="14">
                  <c:v>14868824.194</c:v>
                </c:pt>
                <c:pt idx="15">
                  <c:v>125241.85400000001</c:v>
                </c:pt>
                <c:pt idx="16">
                  <c:v>3162057.1639999999</c:v>
                </c:pt>
                <c:pt idx="17">
                  <c:v>1599679.368</c:v>
                </c:pt>
                <c:pt idx="18">
                  <c:v>12370796.711999999</c:v>
                </c:pt>
                <c:pt idx="19">
                  <c:v>1825653.9180000001</c:v>
                </c:pt>
                <c:pt idx="20">
                  <c:v>6944390.6540000001</c:v>
                </c:pt>
                <c:pt idx="21">
                  <c:v>4951245.12</c:v>
                </c:pt>
                <c:pt idx="22">
                  <c:v>2408395.8820000002</c:v>
                </c:pt>
                <c:pt idx="23">
                  <c:v>2440009.3059999999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2373-4762-8CA6-455D94E930F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595435248"/>
        <c:axId val="595432368"/>
      </c:lineChart>
      <c:catAx>
        <c:axId val="59543524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GB" sz="1100" b="0" dirty="0"/>
                  <a:t>Campaign ID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95432368"/>
        <c:crosses val="autoZero"/>
        <c:auto val="1"/>
        <c:lblAlgn val="ctr"/>
        <c:lblOffset val="100"/>
        <c:tickLblSkip val="1"/>
        <c:tickMarkSkip val="1"/>
        <c:noMultiLvlLbl val="0"/>
      </c:catAx>
      <c:valAx>
        <c:axId val="5954323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£&quot;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954352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zero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[Data Analysis.xlsx]Analysis!PivotTable10</c:name>
    <c:fmtId val="25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2400" b="1" dirty="0"/>
              <a:t>Funds</a:t>
            </a:r>
            <a:r>
              <a:rPr lang="en-US" sz="2400" b="1" baseline="0" dirty="0"/>
              <a:t> Raised</a:t>
            </a:r>
            <a:endParaRPr lang="en-US" sz="2400" b="1" dirty="0"/>
          </a:p>
        </c:rich>
      </c:tx>
      <c:layout>
        <c:manualLayout>
          <c:xMode val="edge"/>
          <c:yMode val="edge"/>
          <c:x val="0.38781163142613589"/>
          <c:y val="4.03597360952416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4"/>
          </a:solidFill>
          <a:ln w="19050">
            <a:solidFill>
              <a:schemeClr val="lt1"/>
            </a:solidFill>
          </a:ln>
          <a:effectLst/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1"/>
          <c:showVal val="1"/>
          <c:showCatName val="1"/>
          <c:showSerName val="1"/>
          <c:showPercent val="1"/>
          <c:showBubbleSize val="1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3"/>
          </a:solidFill>
          <a:ln w="19050">
            <a:solidFill>
              <a:schemeClr val="lt1"/>
            </a:solidFill>
          </a:ln>
          <a:effectLst/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1"/>
          <c:showVal val="1"/>
          <c:showCatName val="1"/>
          <c:showSerName val="1"/>
          <c:showPercent val="1"/>
          <c:showBubbleSize val="1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2"/>
          </a:solidFill>
          <a:ln w="19050">
            <a:solidFill>
              <a:schemeClr val="lt1"/>
            </a:solidFill>
          </a:ln>
          <a:effectLst/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1"/>
          <c:showVal val="1"/>
          <c:showCatName val="1"/>
          <c:showSerName val="1"/>
          <c:showPercent val="1"/>
          <c:showBubbleSize val="1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1"/>
          <c:showVal val="1"/>
          <c:showCatName val="1"/>
          <c:showSerName val="1"/>
          <c:showPercent val="1"/>
          <c:showBubbleSize val="1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2">
              <a:lumMod val="60000"/>
            </a:schemeClr>
          </a:solidFill>
          <a:ln w="19050">
            <a:solidFill>
              <a:schemeClr val="lt1"/>
            </a:solidFill>
          </a:ln>
          <a:effectLst/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1"/>
          <c:showVal val="1"/>
          <c:showCatName val="1"/>
          <c:showSerName val="1"/>
          <c:showPercent val="1"/>
          <c:showBubbleSize val="1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>
              <a:lumMod val="60000"/>
            </a:schemeClr>
          </a:solidFill>
          <a:ln w="19050">
            <a:solidFill>
              <a:schemeClr val="lt1"/>
            </a:solidFill>
          </a:ln>
          <a:effectLst/>
        </c:spP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bg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1"/>
          <c:showVal val="1"/>
          <c:showCatName val="1"/>
          <c:showSerName val="1"/>
          <c:showPercent val="1"/>
          <c:showBubbleSize val="1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2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</c:pivotFmts>
    <c:plotArea>
      <c:layout/>
      <c:pieChart>
        <c:varyColors val="1"/>
        <c:ser>
          <c:idx val="0"/>
          <c:order val="0"/>
          <c:tx>
            <c:strRef>
              <c:f>Analysis!$B$140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42C8-4E3A-92C6-A4197DB461F1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42C8-4E3A-92C6-A4197DB461F1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42C8-4E3A-92C6-A4197DB461F1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42C8-4E3A-92C6-A4197DB461F1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42C8-4E3A-92C6-A4197DB461F1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42C8-4E3A-92C6-A4197DB461F1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42C8-4E3A-92C6-A4197DB461F1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42C8-4E3A-92C6-A4197DB461F1}"/>
              </c:ext>
            </c:extLst>
          </c:dPt>
          <c:dLbls>
            <c:dLbl>
              <c:idx val="4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600" b="0" i="0" u="none" strike="noStrike" kern="120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9-42C8-4E3A-92C6-A4197DB461F1}"/>
                </c:ext>
              </c:extLst>
            </c:dLbl>
            <c:dLbl>
              <c:idx val="5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spAutoFit/>
                </a:bodyPr>
                <a:lstStyle/>
                <a:p>
                  <a:pPr>
                    <a:defRPr sz="1600" b="0" i="0" u="none" strike="noStrike" kern="1200" baseline="0">
                      <a:solidFill>
                        <a:schemeClr val="tx1"/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6="http://schemas.microsoft.com/office/drawing/2014/chart" uri="{C3380CC4-5D6E-409C-BE32-E72D297353CC}">
                  <c16:uniqueId val="{0000000B-42C8-4E3A-92C6-A4197DB461F1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0" i="0" u="none" strike="noStrike" kern="1200" baseline="0">
                    <a:solidFill>
                      <a:schemeClr val="bg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Analysis!$A$141:$A$149</c:f>
              <c:strCache>
                <c:ptCount val="8"/>
                <c:pt idx="0">
                  <c:v>Climate Action</c:v>
                </c:pt>
                <c:pt idx="1">
                  <c:v>Endowment Fund</c:v>
                </c:pt>
                <c:pt idx="2">
                  <c:v>Environmental Education</c:v>
                </c:pt>
                <c:pt idx="3">
                  <c:v>General Operations</c:v>
                </c:pt>
                <c:pt idx="4">
                  <c:v>Land Acquisition</c:v>
                </c:pt>
                <c:pt idx="5">
                  <c:v>Policy &amp; Advocacy</c:v>
                </c:pt>
                <c:pt idx="6">
                  <c:v>Research &amp; Science</c:v>
                </c:pt>
                <c:pt idx="7">
                  <c:v>Wildlife Protection</c:v>
                </c:pt>
              </c:strCache>
            </c:strRef>
          </c:cat>
          <c:val>
            <c:numRef>
              <c:f>Analysis!$B$141:$B$149</c:f>
              <c:numCache>
                <c:formatCode>0.00%</c:formatCode>
                <c:ptCount val="8"/>
                <c:pt idx="0">
                  <c:v>0.12354838982612223</c:v>
                </c:pt>
                <c:pt idx="1">
                  <c:v>6.4848519861945425E-2</c:v>
                </c:pt>
                <c:pt idx="2">
                  <c:v>0.28436146456500999</c:v>
                </c:pt>
                <c:pt idx="3">
                  <c:v>0.14910565063941228</c:v>
                </c:pt>
                <c:pt idx="4">
                  <c:v>1.1495949047694911E-2</c:v>
                </c:pt>
                <c:pt idx="5">
                  <c:v>2.256210145202029E-2</c:v>
                </c:pt>
                <c:pt idx="6">
                  <c:v>6.9495677947122955E-2</c:v>
                </c:pt>
                <c:pt idx="7">
                  <c:v>0.27458224666067188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0-42C8-4E3A-92C6-A4197DB461F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8301D0-1BA2-FAD4-387F-9AB03C147C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BC33FF-8D91-A58E-AC13-EEAD9CD0C33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A10F4B-EC4D-F786-F75A-3EF6137816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F721C-A807-45E1-813C-B704522ECB59}" type="datetimeFigureOut">
              <a:rPr lang="en-GB" smtClean="0"/>
              <a:t>01/11/2025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7D291C-50D2-AB6A-91A4-251B9831E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5A0D29-CB70-D096-7BA1-4810A0216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DE52D-D145-401D-A334-615444B7DF5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53713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F1D53C-44DF-09CD-3A3F-385158D09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D511C0-3C84-971A-C52E-46BDCB82CF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F90EC3-D3D4-4335-C184-A2779F2B2D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F721C-A807-45E1-813C-B704522ECB59}" type="datetimeFigureOut">
              <a:rPr lang="en-GB" smtClean="0"/>
              <a:t>01/11/2025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BE3A73-7B51-9F46-ADA5-B8084E7327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04AFE8-23EC-A9C8-A06E-BD058B469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DE52D-D145-401D-A334-615444B7DF5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03439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2DF5ED1-1845-F5EB-1F2F-C14941D916D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76FEE09-798E-B90B-A86C-913680242F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13DE60-342A-51FA-E2A4-496AE5A535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F721C-A807-45E1-813C-B704522ECB59}" type="datetimeFigureOut">
              <a:rPr lang="en-GB" smtClean="0"/>
              <a:t>01/11/2025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F6BF32-913D-C0FD-546B-07005FAB68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0E7D08-9AFC-1B33-BA9E-04185F41D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DE52D-D145-401D-A334-615444B7DF5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77091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3B7D20-1079-1BA8-BFBB-BFC6689FF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321CFA-C06A-3BA5-3999-59944B1C6B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A400FC-DDEE-A14F-5A36-23240A3C72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F721C-A807-45E1-813C-B704522ECB59}" type="datetimeFigureOut">
              <a:rPr lang="en-GB" smtClean="0"/>
              <a:t>01/11/2025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AFE6A5-F904-89D3-BED2-EFF0C13028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B83101-0CFC-9F4B-F997-BAA0AC661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DE52D-D145-401D-A334-615444B7DF5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45049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627353-72C3-A8E6-E2F0-55D1EE89E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10357B-DE58-8085-332D-23A0824DE1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4B6896-1299-D18A-D176-18A8CA646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F721C-A807-45E1-813C-B704522ECB59}" type="datetimeFigureOut">
              <a:rPr lang="en-GB" smtClean="0"/>
              <a:t>01/11/2025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4A1082-4812-1109-7406-E7306955DA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7C53F8-8044-E83D-3E24-E1AC5E8A6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DE52D-D145-401D-A334-615444B7DF5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50027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EB209-D771-794C-90F7-6BB5AB74C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3FF5A7-CDC5-905F-4512-83983F7EEC8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B85BA7-6FC0-E827-8278-C0B7EF5A96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3B66E0-D147-03AB-E96D-ADEF1F392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F721C-A807-45E1-813C-B704522ECB59}" type="datetimeFigureOut">
              <a:rPr lang="en-GB" smtClean="0"/>
              <a:t>01/11/2025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89E1E8-D727-F400-D52F-DC2BA5507B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2DD324-435A-BE7F-6852-64C1B4865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DE52D-D145-401D-A334-615444B7DF5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269952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077EC8-EF30-9450-7DDB-49C7C6FF4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D3A562-2AA9-7E23-E3DE-716AAE5266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3D305B-0C8B-9D1E-022C-0F58EC11E1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1EE4FEC-0E80-0597-5797-A9335DEA77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581F5EB-4D04-971B-1DDC-D2872461E8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C458F2D-69F3-7CB3-B9D2-70AD6C5490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F721C-A807-45E1-813C-B704522ECB59}" type="datetimeFigureOut">
              <a:rPr lang="en-GB" smtClean="0"/>
              <a:t>01/11/2025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9C05DC-3DBD-8AFF-E531-9B95D406F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6360196-D55A-BD68-D446-B26EBEF46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DE52D-D145-401D-A334-615444B7DF5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23980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6429F-D32E-BBFC-274C-F317DD62FE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66454D9-A4FE-ABF6-BB41-438088250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F721C-A807-45E1-813C-B704522ECB59}" type="datetimeFigureOut">
              <a:rPr lang="en-GB" smtClean="0"/>
              <a:t>01/11/2025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38998E-9D07-B29D-3766-D240FE75F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24CBFB2-04D8-7444-6DD8-04492121C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DE52D-D145-401D-A334-615444B7DF5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71755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6B0C28-A19C-EE9B-E1F9-DAF728AA8B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F721C-A807-45E1-813C-B704522ECB59}" type="datetimeFigureOut">
              <a:rPr lang="en-GB" smtClean="0"/>
              <a:t>01/11/2025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39A9DD-B485-B29D-A9C9-C1E407107B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9B271B-59CB-EEA3-D981-09131A393B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DE52D-D145-401D-A334-615444B7DF5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99784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A66B5B-7DB1-FB78-646C-736B6A2FC4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B5FEF6-8F32-1AC9-290B-6347B09D6A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B6A704-50C2-497D-2BC7-679EBC8A39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044000-3CEE-4586-F141-BA66FD7BB8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F721C-A807-45E1-813C-B704522ECB59}" type="datetimeFigureOut">
              <a:rPr lang="en-GB" smtClean="0"/>
              <a:t>01/11/2025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071C07-F558-2EC1-BFD4-32726273F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43EB68-89F7-5A5D-78F3-A4A7DEBE9A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DE52D-D145-401D-A334-615444B7DF5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939325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47817F-424F-A4B4-514C-78331A49F4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6BF932B-E44A-3C13-C328-1FF6CC093C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8F9ABD-0BCE-1EBD-5A99-59666B4253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262ADB-FD85-A657-4DCD-53CC7A55F2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DF721C-A807-45E1-813C-B704522ECB59}" type="datetimeFigureOut">
              <a:rPr lang="en-GB" smtClean="0"/>
              <a:t>01/11/2025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E48E82-8B30-C387-29CC-70228EE901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795988-DF9C-380F-B5C6-EA0D6FAB4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DE52D-D145-401D-A334-615444B7DF5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478323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EA7BC4C-1253-4C66-270F-2E4A413683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C846AF-4DD8-A0EE-A200-9886502377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369A1C-11D4-D56F-2F00-7FE28494D6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5DF721C-A807-45E1-813C-B704522ECB59}" type="datetimeFigureOut">
              <a:rPr lang="en-GB" smtClean="0"/>
              <a:t>01/11/2025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9EF389-DB44-538E-043A-F4DB5DC7E5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FEA72F-ECEC-75AC-F32A-B7BB35784E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71DE52D-D145-401D-A334-615444B7DF5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685307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19F8E5-E612-2A5D-C62A-56A4734A5BA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1. Methodology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5EB7FB-2EA8-E69D-A0A8-2D3B2BF6737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Tools used and their applications</a:t>
            </a:r>
          </a:p>
        </p:txBody>
      </p:sp>
    </p:spTree>
    <p:extLst>
      <p:ext uri="{BB962C8B-B14F-4D97-AF65-F5344CB8AC3E}">
        <p14:creationId xmlns:p14="http://schemas.microsoft.com/office/powerpoint/2010/main" val="2475094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826C43F-FAD9-D915-548A-38FC33FF3F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3. Fundraising </a:t>
            </a:r>
            <a:r>
              <a:rPr lang="en-US" dirty="0"/>
              <a:t>Performance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279983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325C14-E52E-8A6B-954C-F8C2314A20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3.1 Campaign-level Performance</a:t>
            </a:r>
            <a:endParaRPr lang="en-GB" dirty="0"/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1C858445-4543-88EC-6CD1-B3EE970A4BC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23530401"/>
              </p:ext>
            </p:extLst>
          </p:nvPr>
        </p:nvGraphicFramePr>
        <p:xfrm>
          <a:off x="4962142" y="1470272"/>
          <a:ext cx="6391658" cy="48999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D3336135-4007-1343-D09C-014DED1D7E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8763777"/>
              </p:ext>
            </p:extLst>
          </p:nvPr>
        </p:nvGraphicFramePr>
        <p:xfrm>
          <a:off x="838200" y="1587230"/>
          <a:ext cx="3635126" cy="478301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174878">
                  <a:extLst>
                    <a:ext uri="{9D8B030D-6E8A-4147-A177-3AD203B41FA5}">
                      <a16:colId xmlns:a16="http://schemas.microsoft.com/office/drawing/2014/main" val="1287170665"/>
                    </a:ext>
                  </a:extLst>
                </a:gridCol>
                <a:gridCol w="1460248">
                  <a:extLst>
                    <a:ext uri="{9D8B030D-6E8A-4147-A177-3AD203B41FA5}">
                      <a16:colId xmlns:a16="http://schemas.microsoft.com/office/drawing/2014/main" val="2837187512"/>
                    </a:ext>
                  </a:extLst>
                </a:gridCol>
              </a:tblGrid>
              <a:tr h="178508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US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C</a:t>
                      </a:r>
                      <a:r>
                        <a:rPr lang="en-GB" sz="1600" b="1" i="0" u="none" strike="noStrike" dirty="0" err="1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ampaign</a:t>
                      </a:r>
                      <a:r>
                        <a:rPr lang="en-GB" sz="1600" b="1" i="0" u="none" strike="noStrike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</a:rPr>
                        <a:t> Name</a:t>
                      </a:r>
                    </a:p>
                  </a:txBody>
                  <a:tcPr marL="6002" marR="6002" marT="60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6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Total Appeals</a:t>
                      </a:r>
                      <a:endParaRPr lang="en-GB" sz="1600" b="1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02" marR="6002" marT="60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8070422"/>
                  </a:ext>
                </a:extLst>
              </a:tr>
              <a:tr h="178508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 dirty="0">
                          <a:solidFill>
                            <a:schemeClr val="tx1"/>
                          </a:solidFill>
                          <a:effectLst/>
                        </a:rPr>
                        <a:t>Earth Protectors Annual Fund</a:t>
                      </a:r>
                      <a:endParaRPr lang="en-GB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02" marR="6002" marT="60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 dirty="0">
                          <a:solidFill>
                            <a:schemeClr val="tx1"/>
                          </a:solidFill>
                          <a:effectLst/>
                        </a:rPr>
                        <a:t>3</a:t>
                      </a:r>
                      <a:endParaRPr lang="en-GB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02" marR="6002" marT="60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0101886"/>
                  </a:ext>
                </a:extLst>
              </a:tr>
              <a:tr h="178508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 dirty="0">
                          <a:solidFill>
                            <a:schemeClr val="tx1"/>
                          </a:solidFill>
                          <a:effectLst/>
                        </a:rPr>
                        <a:t>Wildlands Corridor Acquisition</a:t>
                      </a:r>
                      <a:endParaRPr lang="en-GB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02" marR="6002" marT="60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en-GB" sz="12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02" marR="6002" marT="60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76265882"/>
                  </a:ext>
                </a:extLst>
              </a:tr>
              <a:tr h="178508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 dirty="0">
                          <a:solidFill>
                            <a:schemeClr val="tx1"/>
                          </a:solidFill>
                          <a:effectLst/>
                        </a:rPr>
                        <a:t>Forest Fire Recovery</a:t>
                      </a:r>
                      <a:endParaRPr lang="en-GB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02" marR="6002" marT="60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solidFill>
                            <a:schemeClr val="tx1"/>
                          </a:solidFill>
                          <a:effectLst/>
                        </a:rPr>
                        <a:t>3</a:t>
                      </a:r>
                      <a:endParaRPr lang="en-GB" sz="12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02" marR="6002" marT="60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05469006"/>
                  </a:ext>
                </a:extLst>
              </a:tr>
              <a:tr h="178508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 dirty="0">
                          <a:solidFill>
                            <a:schemeClr val="tx1"/>
                          </a:solidFill>
                          <a:effectLst/>
                        </a:rPr>
                        <a:t>Ocean Plastics Initiative</a:t>
                      </a:r>
                      <a:endParaRPr lang="en-GB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02" marR="6002" marT="60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solidFill>
                            <a:schemeClr val="tx1"/>
                          </a:solidFill>
                          <a:effectLst/>
                        </a:rPr>
                        <a:t>2</a:t>
                      </a:r>
                      <a:endParaRPr lang="en-GB" sz="12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02" marR="6002" marT="60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5601596"/>
                  </a:ext>
                </a:extLst>
              </a:tr>
              <a:tr h="178508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solidFill>
                            <a:schemeClr val="tx1"/>
                          </a:solidFill>
                          <a:effectLst/>
                        </a:rPr>
                        <a:t>Endangered Species Protection</a:t>
                      </a:r>
                      <a:endParaRPr lang="en-GB" sz="12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02" marR="6002" marT="60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solidFill>
                            <a:schemeClr val="tx1"/>
                          </a:solidFill>
                          <a:effectLst/>
                        </a:rPr>
                        <a:t>2</a:t>
                      </a:r>
                      <a:endParaRPr lang="en-GB" sz="12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02" marR="6002" marT="60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66765759"/>
                  </a:ext>
                </a:extLst>
              </a:tr>
              <a:tr h="178508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 dirty="0">
                          <a:solidFill>
                            <a:schemeClr val="tx1"/>
                          </a:solidFill>
                          <a:effectLst/>
                        </a:rPr>
                        <a:t>Youth Environmental Leadership</a:t>
                      </a:r>
                      <a:endParaRPr lang="en-GB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02" marR="6002" marT="60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solidFill>
                            <a:schemeClr val="tx1"/>
                          </a:solidFill>
                          <a:effectLst/>
                        </a:rPr>
                        <a:t>3</a:t>
                      </a:r>
                      <a:endParaRPr lang="en-GB" sz="12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02" marR="6002" marT="60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57316068"/>
                  </a:ext>
                </a:extLst>
              </a:tr>
              <a:tr h="178508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solidFill>
                            <a:schemeClr val="tx1"/>
                          </a:solidFill>
                          <a:effectLst/>
                        </a:rPr>
                        <a:t>Native Plant Restoration</a:t>
                      </a:r>
                      <a:endParaRPr lang="en-GB" sz="12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02" marR="6002" marT="60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solidFill>
                            <a:schemeClr val="tx1"/>
                          </a:solidFill>
                          <a:effectLst/>
                        </a:rPr>
                        <a:t>2</a:t>
                      </a:r>
                      <a:endParaRPr lang="en-GB" sz="12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02" marR="6002" marT="60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70593299"/>
                  </a:ext>
                </a:extLst>
              </a:tr>
              <a:tr h="178508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 dirty="0">
                          <a:solidFill>
                            <a:schemeClr val="tx1"/>
                          </a:solidFill>
                          <a:effectLst/>
                        </a:rPr>
                        <a:t>Clean Water Action</a:t>
                      </a:r>
                      <a:endParaRPr lang="en-GB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02" marR="6002" marT="60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en-GB" sz="12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02" marR="6002" marT="60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25182810"/>
                  </a:ext>
                </a:extLst>
              </a:tr>
              <a:tr h="178508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solidFill>
                            <a:schemeClr val="tx1"/>
                          </a:solidFill>
                          <a:effectLst/>
                        </a:rPr>
                        <a:t>Conservation Science Center</a:t>
                      </a:r>
                      <a:endParaRPr lang="en-GB" sz="12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02" marR="6002" marT="60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solidFill>
                            <a:schemeClr val="tx1"/>
                          </a:solidFill>
                          <a:effectLst/>
                        </a:rPr>
                        <a:t>2</a:t>
                      </a:r>
                      <a:endParaRPr lang="en-GB" sz="12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02" marR="6002" marT="60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5639665"/>
                  </a:ext>
                </a:extLst>
              </a:tr>
              <a:tr h="178508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solidFill>
                            <a:schemeClr val="tx1"/>
                          </a:solidFill>
                          <a:effectLst/>
                        </a:rPr>
                        <a:t>Year-End Sustainability Drive</a:t>
                      </a:r>
                      <a:endParaRPr lang="en-GB" sz="12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02" marR="6002" marT="60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 dirty="0">
                          <a:solidFill>
                            <a:schemeClr val="tx1"/>
                          </a:solidFill>
                          <a:effectLst/>
                        </a:rPr>
                        <a:t>3</a:t>
                      </a:r>
                      <a:endParaRPr lang="en-GB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02" marR="6002" marT="60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06139954"/>
                  </a:ext>
                </a:extLst>
              </a:tr>
              <a:tr h="178508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solidFill>
                            <a:schemeClr val="tx1"/>
                          </a:solidFill>
                          <a:effectLst/>
                        </a:rPr>
                        <a:t>Community Garden Network</a:t>
                      </a:r>
                      <a:endParaRPr lang="en-GB" sz="12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02" marR="6002" marT="60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 dirty="0">
                          <a:solidFill>
                            <a:schemeClr val="tx1"/>
                          </a:solidFill>
                          <a:effectLst/>
                        </a:rPr>
                        <a:t>5</a:t>
                      </a:r>
                      <a:endParaRPr lang="en-GB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02" marR="6002" marT="60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5784738"/>
                  </a:ext>
                </a:extLst>
              </a:tr>
              <a:tr h="178508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 dirty="0">
                          <a:solidFill>
                            <a:schemeClr val="tx1"/>
                          </a:solidFill>
                          <a:effectLst/>
                        </a:rPr>
                        <a:t>Renewable Energy Transition</a:t>
                      </a:r>
                      <a:endParaRPr lang="en-GB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02" marR="6002" marT="60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 dirty="0">
                          <a:solidFill>
                            <a:schemeClr val="tx1"/>
                          </a:solidFill>
                          <a:effectLst/>
                        </a:rPr>
                        <a:t>2</a:t>
                      </a:r>
                      <a:endParaRPr lang="en-GB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02" marR="6002" marT="60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2099792"/>
                  </a:ext>
                </a:extLst>
              </a:tr>
              <a:tr h="178508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solidFill>
                            <a:schemeClr val="tx1"/>
                          </a:solidFill>
                          <a:effectLst/>
                        </a:rPr>
                        <a:t>Green Gala Annual Dinner</a:t>
                      </a:r>
                      <a:endParaRPr lang="en-GB" sz="12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02" marR="6002" marT="60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 dirty="0">
                          <a:solidFill>
                            <a:schemeClr val="tx1"/>
                          </a:solidFill>
                          <a:effectLst/>
                        </a:rPr>
                        <a:t>3</a:t>
                      </a:r>
                      <a:endParaRPr lang="en-GB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02" marR="6002" marT="60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64442112"/>
                  </a:ext>
                </a:extLst>
              </a:tr>
              <a:tr h="178508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solidFill>
                            <a:schemeClr val="tx1"/>
                          </a:solidFill>
                          <a:effectLst/>
                        </a:rPr>
                        <a:t>Trail Blazer 5K Run/Walk</a:t>
                      </a:r>
                      <a:endParaRPr lang="en-GB" sz="12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02" marR="6002" marT="60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 dirty="0">
                          <a:solidFill>
                            <a:schemeClr val="tx1"/>
                          </a:solidFill>
                          <a:effectLst/>
                        </a:rPr>
                        <a:t>3</a:t>
                      </a:r>
                      <a:endParaRPr lang="en-GB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02" marR="6002" marT="60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97498989"/>
                  </a:ext>
                </a:extLst>
              </a:tr>
              <a:tr h="178508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solidFill>
                            <a:schemeClr val="tx1"/>
                          </a:solidFill>
                          <a:effectLst/>
                        </a:rPr>
                        <a:t>Hike-a-Thon: Miles for Wildlife</a:t>
                      </a:r>
                      <a:endParaRPr lang="en-GB" sz="12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02" marR="6002" marT="60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 dirty="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en-GB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02" marR="6002" marT="60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74337130"/>
                  </a:ext>
                </a:extLst>
              </a:tr>
              <a:tr h="178508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Eco Film Festival</a:t>
                      </a:r>
                      <a:endParaRPr lang="en-GB" sz="12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02" marR="6002" marT="60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 dirty="0">
                          <a:solidFill>
                            <a:schemeClr val="tx1"/>
                          </a:solidFill>
                          <a:effectLst/>
                        </a:rPr>
                        <a:t>2</a:t>
                      </a:r>
                      <a:endParaRPr lang="en-GB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02" marR="6002" marT="60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48868024"/>
                  </a:ext>
                </a:extLst>
              </a:tr>
              <a:tr h="178508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solidFill>
                            <a:schemeClr val="tx1"/>
                          </a:solidFill>
                          <a:effectLst/>
                        </a:rPr>
                        <a:t>River Cleanup Day</a:t>
                      </a:r>
                      <a:endParaRPr lang="en-GB" sz="12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02" marR="6002" marT="60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 dirty="0">
                          <a:solidFill>
                            <a:schemeClr val="tx1"/>
                          </a:solidFill>
                          <a:effectLst/>
                        </a:rPr>
                        <a:t>3</a:t>
                      </a:r>
                      <a:endParaRPr lang="en-GB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02" marR="6002" marT="60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94229513"/>
                  </a:ext>
                </a:extLst>
              </a:tr>
              <a:tr h="178508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solidFill>
                            <a:schemeClr val="tx1"/>
                          </a:solidFill>
                          <a:effectLst/>
                        </a:rPr>
                        <a:t>Sustainable Living Expo</a:t>
                      </a:r>
                      <a:endParaRPr lang="en-GB" sz="12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02" marR="6002" marT="60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solidFill>
                            <a:schemeClr val="tx1"/>
                          </a:solidFill>
                          <a:effectLst/>
                        </a:rPr>
                        <a:t>2</a:t>
                      </a:r>
                      <a:endParaRPr lang="en-GB" sz="12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02" marR="6002" marT="60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976441"/>
                  </a:ext>
                </a:extLst>
              </a:tr>
              <a:tr h="178508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solidFill>
                            <a:schemeClr val="tx1"/>
                          </a:solidFill>
                          <a:effectLst/>
                        </a:rPr>
                        <a:t>Polar Plunge for Climate Action</a:t>
                      </a:r>
                      <a:endParaRPr lang="en-GB" sz="12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02" marR="6002" marT="60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 dirty="0">
                          <a:solidFill>
                            <a:schemeClr val="tx1"/>
                          </a:solidFill>
                          <a:effectLst/>
                        </a:rPr>
                        <a:t>2</a:t>
                      </a:r>
                      <a:endParaRPr lang="en-GB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02" marR="6002" marT="60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46197956"/>
                  </a:ext>
                </a:extLst>
              </a:tr>
              <a:tr h="178508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solidFill>
                            <a:schemeClr val="tx1"/>
                          </a:solidFill>
                          <a:effectLst/>
                        </a:rPr>
                        <a:t>Cycling for Conservation</a:t>
                      </a:r>
                      <a:endParaRPr lang="en-GB" sz="12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02" marR="6002" marT="60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 dirty="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en-GB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02" marR="6002" marT="60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77386589"/>
                  </a:ext>
                </a:extLst>
              </a:tr>
              <a:tr h="178508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solidFill>
                            <a:schemeClr val="tx1"/>
                          </a:solidFill>
                          <a:effectLst/>
                        </a:rPr>
                        <a:t>Moonlight Paddle Fundraiser</a:t>
                      </a:r>
                      <a:endParaRPr lang="en-GB" sz="12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02" marR="6002" marT="60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solidFill>
                            <a:schemeClr val="tx1"/>
                          </a:solidFill>
                          <a:effectLst/>
                        </a:rPr>
                        <a:t>3</a:t>
                      </a:r>
                      <a:endParaRPr lang="en-GB" sz="12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02" marR="6002" marT="60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29953649"/>
                  </a:ext>
                </a:extLst>
              </a:tr>
              <a:tr h="178508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solidFill>
                            <a:schemeClr val="tx1"/>
                          </a:solidFill>
                          <a:effectLst/>
                        </a:rPr>
                        <a:t>Bird-a-Thon Counting Challenge</a:t>
                      </a:r>
                      <a:endParaRPr lang="en-GB" sz="12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02" marR="6002" marT="60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 dirty="0">
                          <a:solidFill>
                            <a:schemeClr val="tx1"/>
                          </a:solidFill>
                          <a:effectLst/>
                        </a:rPr>
                        <a:t>3</a:t>
                      </a:r>
                      <a:endParaRPr lang="en-GB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02" marR="6002" marT="60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6376100"/>
                  </a:ext>
                </a:extLst>
              </a:tr>
              <a:tr h="178508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solidFill>
                            <a:schemeClr val="tx1"/>
                          </a:solidFill>
                          <a:effectLst/>
                        </a:rPr>
                        <a:t>Tree Planting Day</a:t>
                      </a:r>
                      <a:endParaRPr lang="en-GB" sz="12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02" marR="6002" marT="60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 dirty="0">
                          <a:solidFill>
                            <a:schemeClr val="tx1"/>
                          </a:solidFill>
                          <a:effectLst/>
                        </a:rPr>
                        <a:t>4</a:t>
                      </a:r>
                      <a:endParaRPr lang="en-GB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02" marR="6002" marT="60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64308124"/>
                  </a:ext>
                </a:extLst>
              </a:tr>
              <a:tr h="178508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solidFill>
                            <a:schemeClr val="tx1"/>
                          </a:solidFill>
                          <a:effectLst/>
                        </a:rPr>
                        <a:t>Nature Photography Auction</a:t>
                      </a:r>
                      <a:endParaRPr lang="en-GB" sz="1200" b="0" i="0" u="none" strike="noStrike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02" marR="6002" marT="60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 dirty="0">
                          <a:solidFill>
                            <a:schemeClr val="tx1"/>
                          </a:solidFill>
                          <a:effectLst/>
                        </a:rPr>
                        <a:t>2</a:t>
                      </a:r>
                      <a:endParaRPr lang="en-GB" sz="12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002" marR="6002" marT="600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612499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582338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06C4F-4DEC-865C-332B-B901DBD78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3.1.1 Funds Raised Outside Timeframe</a:t>
            </a:r>
            <a:endParaRPr lang="en-GB" dirty="0"/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41E0AF22-45E2-A13D-E633-29AE3A0691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1628025"/>
              </p:ext>
            </p:extLst>
          </p:nvPr>
        </p:nvGraphicFramePr>
        <p:xfrm>
          <a:off x="1787715" y="1859546"/>
          <a:ext cx="8616570" cy="282820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078415">
                  <a:extLst>
                    <a:ext uri="{9D8B030D-6E8A-4147-A177-3AD203B41FA5}">
                      <a16:colId xmlns:a16="http://schemas.microsoft.com/office/drawing/2014/main" val="1846396046"/>
                    </a:ext>
                  </a:extLst>
                </a:gridCol>
                <a:gridCol w="2590800">
                  <a:extLst>
                    <a:ext uri="{9D8B030D-6E8A-4147-A177-3AD203B41FA5}">
                      <a16:colId xmlns:a16="http://schemas.microsoft.com/office/drawing/2014/main" val="1883877551"/>
                    </a:ext>
                  </a:extLst>
                </a:gridCol>
                <a:gridCol w="1947355">
                  <a:extLst>
                    <a:ext uri="{9D8B030D-6E8A-4147-A177-3AD203B41FA5}">
                      <a16:colId xmlns:a16="http://schemas.microsoft.com/office/drawing/2014/main" val="1779306763"/>
                    </a:ext>
                  </a:extLst>
                </a:gridCol>
              </a:tblGrid>
              <a:tr h="495278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GB" sz="2400" b="1" u="none" strike="noStrike" dirty="0">
                          <a:effectLst/>
                        </a:rPr>
                        <a:t>Within campaign timeframe?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GB" sz="2400" b="1" u="none" strike="noStrike">
                          <a:effectLst/>
                        </a:rPr>
                        <a:t>Total Transactions</a:t>
                      </a:r>
                      <a:endParaRPr lang="en-GB" sz="24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GB" sz="2400" b="1" u="none" strike="noStrike" dirty="0">
                          <a:effectLst/>
                        </a:rPr>
                        <a:t>Funds Raised</a:t>
                      </a:r>
                      <a:endParaRPr lang="en-GB" sz="2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16828109"/>
                  </a:ext>
                </a:extLst>
              </a:tr>
              <a:tr h="495278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2000" u="none" strike="noStrike">
                          <a:effectLst/>
                        </a:rPr>
                        <a:t>No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2000" u="none" strike="noStrike">
                          <a:effectLst/>
                        </a:rPr>
                        <a:t>34</a:t>
                      </a:r>
                      <a:endParaRPr lang="en-GB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2000" u="none" strike="noStrike" dirty="0">
                          <a:effectLst/>
                        </a:rPr>
                        <a:t>£195,740.68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8433312"/>
                  </a:ext>
                </a:extLst>
              </a:tr>
              <a:tr h="918825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2000" u="none" strike="noStrike" dirty="0">
                          <a:effectLst/>
                        </a:rPr>
                        <a:t>Yes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2000" u="none" strike="noStrike" dirty="0">
                          <a:effectLst/>
                        </a:rPr>
                        <a:t>44706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2000" u="none" strike="noStrike" dirty="0">
                          <a:effectLst/>
                        </a:rPr>
                        <a:t>£197,368,871.80</a:t>
                      </a:r>
                      <a:endParaRPr lang="en-GB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47238234"/>
                  </a:ext>
                </a:extLst>
              </a:tr>
              <a:tr h="918825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2000" b="1" u="none" strike="noStrike" dirty="0">
                          <a:effectLst/>
                        </a:rPr>
                        <a:t>Grand Total</a:t>
                      </a:r>
                      <a:endParaRPr lang="en-GB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2000" b="1" u="none" strike="noStrike">
                          <a:effectLst/>
                        </a:rPr>
                        <a:t>44740</a:t>
                      </a:r>
                      <a:endParaRPr lang="en-GB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2000" b="1" u="none" strike="noStrike" dirty="0">
                          <a:effectLst/>
                        </a:rPr>
                        <a:t>£197,564,612.48</a:t>
                      </a:r>
                      <a:endParaRPr lang="en-GB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6957501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A724E816-5003-6A6C-67A9-1D36AD226DC9}"/>
              </a:ext>
            </a:extLst>
          </p:cNvPr>
          <p:cNvSpPr txBox="1"/>
          <p:nvPr/>
        </p:nvSpPr>
        <p:spPr>
          <a:xfrm>
            <a:off x="3002461" y="4856611"/>
            <a:ext cx="6863802" cy="1292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Funds raised outside of campaign date range all came from –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Year-End Sustainability Drive (Campaign ID 10)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Green Gala Annual Dinner (Campaign ID 13)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187372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CB6B2-07A1-D713-9D81-1AC9170001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3.2 Appeal Performance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849A67-6AE1-725B-F943-434523F7F7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/>
              <a:t>Out of 70 total appeals, 59 (~84%) appeals reached their goal amount. </a:t>
            </a:r>
            <a:r>
              <a:rPr lang="en-GB" sz="2400" dirty="0"/>
              <a:t>The following eleven appeals not only failed to reach their goals, they did not receive a single donation -</a:t>
            </a: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378A05E-F287-FDF8-D926-E73D1D97BD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6255707"/>
              </p:ext>
            </p:extLst>
          </p:nvPr>
        </p:nvGraphicFramePr>
        <p:xfrm>
          <a:off x="2682063" y="2996108"/>
          <a:ext cx="6827873" cy="287023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4246418">
                  <a:extLst>
                    <a:ext uri="{9D8B030D-6E8A-4147-A177-3AD203B41FA5}">
                      <a16:colId xmlns:a16="http://schemas.microsoft.com/office/drawing/2014/main" val="1833579428"/>
                    </a:ext>
                  </a:extLst>
                </a:gridCol>
                <a:gridCol w="1283090">
                  <a:extLst>
                    <a:ext uri="{9D8B030D-6E8A-4147-A177-3AD203B41FA5}">
                      <a16:colId xmlns:a16="http://schemas.microsoft.com/office/drawing/2014/main" val="1538018552"/>
                    </a:ext>
                  </a:extLst>
                </a:gridCol>
                <a:gridCol w="1298365">
                  <a:extLst>
                    <a:ext uri="{9D8B030D-6E8A-4147-A177-3AD203B41FA5}">
                      <a16:colId xmlns:a16="http://schemas.microsoft.com/office/drawing/2014/main" val="2939972638"/>
                    </a:ext>
                  </a:extLst>
                </a:gridCol>
              </a:tblGrid>
              <a:tr h="239186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  <a:r>
                        <a:rPr lang="en-GB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ppeal</a:t>
                      </a: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Name</a:t>
                      </a: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GB" sz="1200" b="1" u="none" strike="noStrike">
                          <a:effectLst/>
                        </a:rPr>
                        <a:t>Financial Year</a:t>
                      </a:r>
                      <a:endParaRPr lang="en-GB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GB" sz="1200" b="1" u="none" strike="noStrike" dirty="0">
                          <a:effectLst/>
                        </a:rPr>
                        <a:t>Goal Amount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7581381"/>
                  </a:ext>
                </a:extLst>
              </a:tr>
              <a:tr h="239186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GB" sz="1200" u="none" strike="noStrike" dirty="0">
                          <a:effectLst/>
                        </a:rPr>
                        <a:t>Board Giving - Wildlands Corridor Acquisition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GB" sz="1200" u="none" strike="noStrike" dirty="0">
                          <a:effectLst/>
                        </a:rPr>
                        <a:t>2024/25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£10,000.00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021316"/>
                  </a:ext>
                </a:extLst>
              </a:tr>
              <a:tr h="239186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GB" sz="1200" u="none" strike="noStrike" dirty="0">
                          <a:effectLst/>
                        </a:rPr>
                        <a:t>Peer to Peer - Hike-a-Thon: Miles for Wildlife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2024/25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£25,000.00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40972624"/>
                  </a:ext>
                </a:extLst>
              </a:tr>
              <a:tr h="239186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GB" sz="1200" u="none" strike="noStrike" dirty="0">
                          <a:effectLst/>
                        </a:rPr>
                        <a:t>Peer to Peer - Eco Film Festival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2021/22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£5,000.00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7081454"/>
                  </a:ext>
                </a:extLst>
              </a:tr>
              <a:tr h="239186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GB" sz="12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Peer to Peer - River Cleanup Day (Appeal ID 49)</a:t>
                      </a:r>
                      <a:endParaRPr lang="en-GB" sz="12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2024/25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£5,000.00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6959209"/>
                  </a:ext>
                </a:extLst>
              </a:tr>
              <a:tr h="239186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GB" sz="12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Peer to Peer - River Cleanup Day (Appeal ID 50)</a:t>
                      </a:r>
                      <a:endParaRPr lang="en-GB" sz="12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2024/25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£5,000.00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5763942"/>
                  </a:ext>
                </a:extLst>
              </a:tr>
              <a:tr h="239186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GB" sz="1200" u="none" strike="noStrike" dirty="0">
                          <a:effectLst/>
                        </a:rPr>
                        <a:t>Peer to Peer - Sustainable Living Expo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2023/24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£5,000.00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1858999"/>
                  </a:ext>
                </a:extLst>
              </a:tr>
              <a:tr h="239186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GB" sz="12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Peer to Peer - Cycling for Conservation</a:t>
                      </a:r>
                      <a:endParaRPr lang="en-GB" sz="12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2024/25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£50,000.00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2405113"/>
                  </a:ext>
                </a:extLst>
              </a:tr>
              <a:tr h="239186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GB" sz="12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Peer to Peer - Cycling for Conservation</a:t>
                      </a:r>
                      <a:endParaRPr lang="en-GB" sz="12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2021/22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£25,000.00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3548306"/>
                  </a:ext>
                </a:extLst>
              </a:tr>
              <a:tr h="239186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Peer to Peer - Bird-a-Thon Counting Challenge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GB" sz="1200" u="none" strike="noStrike" dirty="0">
                          <a:effectLst/>
                        </a:rPr>
                        <a:t>2021/22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£5,000.00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4396429"/>
                  </a:ext>
                </a:extLst>
              </a:tr>
              <a:tr h="239186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GB" sz="12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Peer to Peer - Tree Planting Day</a:t>
                      </a:r>
                      <a:endParaRPr lang="en-GB" sz="12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GB" sz="1200" u="none" strike="noStrike" dirty="0">
                          <a:effectLst/>
                        </a:rPr>
                        <a:t>2022/23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£25,000.00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0862514"/>
                  </a:ext>
                </a:extLst>
              </a:tr>
              <a:tr h="239186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GB" sz="1200" u="none" strike="noStrike" dirty="0">
                          <a:solidFill>
                            <a:srgbClr val="FF0000"/>
                          </a:solidFill>
                          <a:effectLst/>
                        </a:rPr>
                        <a:t>Peer to Peer - Tree Planting Day</a:t>
                      </a:r>
                      <a:endParaRPr lang="en-GB" sz="12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GB" sz="1200" u="none" strike="noStrike" dirty="0">
                          <a:effectLst/>
                        </a:rPr>
                        <a:t>2023/24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>
                        <a:buNone/>
                      </a:pPr>
                      <a:r>
                        <a:rPr lang="en-GB" sz="1200" u="none" strike="noStrike" dirty="0">
                          <a:effectLst/>
                        </a:rPr>
                        <a:t>£5,000.00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97274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189263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76C8ED-58F9-D16A-5EFC-C7A98DEEE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3.2.1 Funds Raised Outside Timeframe</a:t>
            </a:r>
            <a:endParaRPr lang="en-GB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CD1520D-A398-F8FC-CB77-9016CBA391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7250268"/>
              </p:ext>
            </p:extLst>
          </p:nvPr>
        </p:nvGraphicFramePr>
        <p:xfrm>
          <a:off x="2328418" y="1800042"/>
          <a:ext cx="7138289" cy="175432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063177">
                  <a:extLst>
                    <a:ext uri="{9D8B030D-6E8A-4147-A177-3AD203B41FA5}">
                      <a16:colId xmlns:a16="http://schemas.microsoft.com/office/drawing/2014/main" val="3419162169"/>
                    </a:ext>
                  </a:extLst>
                </a:gridCol>
                <a:gridCol w="2166937">
                  <a:extLst>
                    <a:ext uri="{9D8B030D-6E8A-4147-A177-3AD203B41FA5}">
                      <a16:colId xmlns:a16="http://schemas.microsoft.com/office/drawing/2014/main" val="3423007487"/>
                    </a:ext>
                  </a:extLst>
                </a:gridCol>
                <a:gridCol w="1908175">
                  <a:extLst>
                    <a:ext uri="{9D8B030D-6E8A-4147-A177-3AD203B41FA5}">
                      <a16:colId xmlns:a16="http://schemas.microsoft.com/office/drawing/2014/main" val="253687513"/>
                    </a:ext>
                  </a:extLst>
                </a:gridCol>
              </a:tblGrid>
              <a:tr h="468776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800" b="1" u="none" strike="noStrike" dirty="0">
                          <a:effectLst/>
                        </a:rPr>
                        <a:t>Within appeal timeframe?</a:t>
                      </a:r>
                      <a:endParaRPr lang="en-GB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800" b="1" u="none" strike="noStrike" dirty="0">
                          <a:effectLst/>
                        </a:rPr>
                        <a:t>Total Transactions</a:t>
                      </a:r>
                      <a:endParaRPr lang="en-GB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800" b="1" u="none" strike="noStrike" dirty="0">
                          <a:effectLst/>
                        </a:rPr>
                        <a:t>Funds Raised</a:t>
                      </a:r>
                      <a:endParaRPr lang="en-GB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7726661"/>
                  </a:ext>
                </a:extLst>
              </a:tr>
              <a:tr h="347998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800" u="none" strike="noStrike" dirty="0">
                          <a:effectLst/>
                        </a:rPr>
                        <a:t>No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35*</a:t>
                      </a:r>
                      <a:endParaRPr lang="en-GB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800" u="none" strike="noStrike">
                          <a:effectLst/>
                        </a:rPr>
                        <a:t>£195,896.48</a:t>
                      </a:r>
                      <a:endParaRPr lang="en-GB" sz="1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10524423"/>
                  </a:ext>
                </a:extLst>
              </a:tr>
              <a:tr h="468776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800" u="none" strike="noStrike" dirty="0">
                          <a:effectLst/>
                        </a:rPr>
                        <a:t>Yes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800" u="none" strike="noStrike" dirty="0">
                          <a:solidFill>
                            <a:schemeClr val="tx1"/>
                          </a:solidFill>
                          <a:effectLst/>
                        </a:rPr>
                        <a:t>44705*</a:t>
                      </a:r>
                      <a:endParaRPr lang="en-GB" sz="1800" b="0" i="0" u="none" strike="noStrike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800" u="none" strike="noStrike" dirty="0">
                          <a:effectLst/>
                        </a:rPr>
                        <a:t>£197,368,716.00</a:t>
                      </a:r>
                      <a:endParaRPr lang="en-GB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7518337"/>
                  </a:ext>
                </a:extLst>
              </a:tr>
              <a:tr h="468776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800" b="1" u="none" strike="noStrike">
                          <a:effectLst/>
                        </a:rPr>
                        <a:t>Grand Total</a:t>
                      </a:r>
                      <a:endParaRPr lang="en-GB" sz="1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800" b="1" u="none" strike="noStrike" dirty="0">
                          <a:effectLst/>
                        </a:rPr>
                        <a:t>44740</a:t>
                      </a:r>
                      <a:endParaRPr lang="en-GB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800" b="1" u="none" strike="noStrike" dirty="0">
                          <a:effectLst/>
                        </a:rPr>
                        <a:t>£197,564,612.48</a:t>
                      </a:r>
                      <a:endParaRPr lang="en-GB" sz="18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65180973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83DE691E-06AE-14D6-81D1-11D89C203D57}"/>
              </a:ext>
            </a:extLst>
          </p:cNvPr>
          <p:cNvSpPr txBox="1"/>
          <p:nvPr/>
        </p:nvSpPr>
        <p:spPr>
          <a:xfrm>
            <a:off x="838200" y="3801945"/>
            <a:ext cx="105156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Most transactions out of appeal date range occurred almost a year after the appeal ended.</a:t>
            </a:r>
            <a:r>
              <a:rPr lang="en-GB" dirty="0"/>
              <a:t> </a:t>
            </a:r>
            <a:r>
              <a:rPr lang="en-US" dirty="0"/>
              <a:t>Majority of outside timeframe transactions occurred for –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/>
              <a:t>Monthly Giving Program - Year-End Sustainability Drive (</a:t>
            </a:r>
            <a:r>
              <a:rPr lang="en-US" dirty="0"/>
              <a:t>Appeal ID 26)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Social Media Challenge - Green Gala Annual Dinner (Appeal ID 38)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solidFill>
                <a:srgbClr val="FF0000"/>
              </a:solidFill>
            </a:endParaRPr>
          </a:p>
          <a:p>
            <a:r>
              <a:rPr lang="en-US" dirty="0">
                <a:solidFill>
                  <a:srgbClr val="FF0000"/>
                </a:solidFill>
              </a:rPr>
              <a:t>*Difference in transactions due to ‘</a:t>
            </a:r>
            <a:r>
              <a:rPr lang="en-GB" dirty="0">
                <a:solidFill>
                  <a:srgbClr val="FF0000"/>
                </a:solidFill>
              </a:rPr>
              <a:t>Social Media Challenge - Trail Blazer 5K Run/Walk’ appeal (07/03/25 – 18/03/25) not being within the date range of its campaign (07/12/24 – 05/06/25).</a:t>
            </a:r>
            <a:endParaRPr lang="en-US" dirty="0">
              <a:solidFill>
                <a:srgbClr val="FF0000"/>
              </a:solidFill>
            </a:endParaRPr>
          </a:p>
          <a:p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90006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0F632B-01A9-91BA-79A0-AE89DFFB81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3.3 Fund Performance</a:t>
            </a:r>
            <a:endParaRPr lang="en-GB" dirty="0"/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4E493C43-CDF9-8F1F-0CC7-B92CCD3BBA7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17961511"/>
              </p:ext>
            </p:extLst>
          </p:nvPr>
        </p:nvGraphicFramePr>
        <p:xfrm>
          <a:off x="2305123" y="1494744"/>
          <a:ext cx="7581753" cy="48021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8562235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776DE98-62C1-654D-E2BF-3518B2DF09E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4. Temporal Analysis</a:t>
            </a:r>
            <a:endParaRPr lang="en-GB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CBCC56E3-2452-46AF-2CCB-0BFE6AF3332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Analysis of time-related data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707629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A4C6C2-A4EA-D983-347E-35D019ED8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4.1 Yearly Fundraising Performance</a:t>
            </a:r>
            <a:endParaRPr lang="en-GB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97A2F4-A495-3552-327F-7DA7720B9202}"/>
              </a:ext>
            </a:extLst>
          </p:cNvPr>
          <p:cNvSpPr txBox="1"/>
          <p:nvPr/>
        </p:nvSpPr>
        <p:spPr>
          <a:xfrm>
            <a:off x="1304370" y="2179907"/>
            <a:ext cx="2743200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Financial Year starts from the 1st April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767358-5F7C-F07F-5FB3-E0A5ADFA5E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843" y="1877666"/>
            <a:ext cx="10352314" cy="310266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C54D625-C34E-8579-B396-20FFA7346AD0}"/>
              </a:ext>
            </a:extLst>
          </p:cNvPr>
          <p:cNvSpPr txBox="1"/>
          <p:nvPr/>
        </p:nvSpPr>
        <p:spPr>
          <a:xfrm>
            <a:off x="919843" y="5268685"/>
            <a:ext cx="48813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*2025/26 financial year started on 1</a:t>
            </a:r>
            <a:r>
              <a:rPr lang="en-US" baseline="30000" dirty="0">
                <a:solidFill>
                  <a:srgbClr val="FF0000"/>
                </a:solidFill>
              </a:rPr>
              <a:t>st</a:t>
            </a:r>
            <a:r>
              <a:rPr lang="en-US" dirty="0">
                <a:solidFill>
                  <a:srgbClr val="FF0000"/>
                </a:solidFill>
              </a:rPr>
              <a:t> April 2025</a:t>
            </a:r>
            <a:endParaRPr lang="en-GB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56687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6FD4E-B053-DBE0-9576-6E71E059F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4.2 Fundraising Heatmap</a:t>
            </a:r>
            <a:endParaRPr lang="en-GB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D05C7938-1B9E-C080-C0A1-4A978C9DC6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28381787"/>
              </p:ext>
            </p:extLst>
          </p:nvPr>
        </p:nvGraphicFramePr>
        <p:xfrm>
          <a:off x="789217" y="1690688"/>
          <a:ext cx="10613566" cy="3479286"/>
        </p:xfrm>
        <a:graphic>
          <a:graphicData uri="http://schemas.openxmlformats.org/drawingml/2006/table">
            <a:tbl>
              <a:tblPr/>
              <a:tblGrid>
                <a:gridCol w="743626">
                  <a:extLst>
                    <a:ext uri="{9D8B030D-6E8A-4147-A177-3AD203B41FA5}">
                      <a16:colId xmlns:a16="http://schemas.microsoft.com/office/drawing/2014/main" val="852385860"/>
                    </a:ext>
                  </a:extLst>
                </a:gridCol>
                <a:gridCol w="845029">
                  <a:extLst>
                    <a:ext uri="{9D8B030D-6E8A-4147-A177-3AD203B41FA5}">
                      <a16:colId xmlns:a16="http://schemas.microsoft.com/office/drawing/2014/main" val="2957221830"/>
                    </a:ext>
                  </a:extLst>
                </a:gridCol>
                <a:gridCol w="777427">
                  <a:extLst>
                    <a:ext uri="{9D8B030D-6E8A-4147-A177-3AD203B41FA5}">
                      <a16:colId xmlns:a16="http://schemas.microsoft.com/office/drawing/2014/main" val="2385006154"/>
                    </a:ext>
                  </a:extLst>
                </a:gridCol>
                <a:gridCol w="777427">
                  <a:extLst>
                    <a:ext uri="{9D8B030D-6E8A-4147-A177-3AD203B41FA5}">
                      <a16:colId xmlns:a16="http://schemas.microsoft.com/office/drawing/2014/main" val="2533289585"/>
                    </a:ext>
                  </a:extLst>
                </a:gridCol>
                <a:gridCol w="777427">
                  <a:extLst>
                    <a:ext uri="{9D8B030D-6E8A-4147-A177-3AD203B41FA5}">
                      <a16:colId xmlns:a16="http://schemas.microsoft.com/office/drawing/2014/main" val="2004807954"/>
                    </a:ext>
                  </a:extLst>
                </a:gridCol>
                <a:gridCol w="845029">
                  <a:extLst>
                    <a:ext uri="{9D8B030D-6E8A-4147-A177-3AD203B41FA5}">
                      <a16:colId xmlns:a16="http://schemas.microsoft.com/office/drawing/2014/main" val="2632179034"/>
                    </a:ext>
                  </a:extLst>
                </a:gridCol>
                <a:gridCol w="777427">
                  <a:extLst>
                    <a:ext uri="{9D8B030D-6E8A-4147-A177-3AD203B41FA5}">
                      <a16:colId xmlns:a16="http://schemas.microsoft.com/office/drawing/2014/main" val="2396334901"/>
                    </a:ext>
                  </a:extLst>
                </a:gridCol>
                <a:gridCol w="845029">
                  <a:extLst>
                    <a:ext uri="{9D8B030D-6E8A-4147-A177-3AD203B41FA5}">
                      <a16:colId xmlns:a16="http://schemas.microsoft.com/office/drawing/2014/main" val="3731800593"/>
                    </a:ext>
                  </a:extLst>
                </a:gridCol>
                <a:gridCol w="845029">
                  <a:extLst>
                    <a:ext uri="{9D8B030D-6E8A-4147-A177-3AD203B41FA5}">
                      <a16:colId xmlns:a16="http://schemas.microsoft.com/office/drawing/2014/main" val="56462620"/>
                    </a:ext>
                  </a:extLst>
                </a:gridCol>
                <a:gridCol w="845029">
                  <a:extLst>
                    <a:ext uri="{9D8B030D-6E8A-4147-A177-3AD203B41FA5}">
                      <a16:colId xmlns:a16="http://schemas.microsoft.com/office/drawing/2014/main" val="2072857979"/>
                    </a:ext>
                  </a:extLst>
                </a:gridCol>
                <a:gridCol w="845029">
                  <a:extLst>
                    <a:ext uri="{9D8B030D-6E8A-4147-A177-3AD203B41FA5}">
                      <a16:colId xmlns:a16="http://schemas.microsoft.com/office/drawing/2014/main" val="2617668835"/>
                    </a:ext>
                  </a:extLst>
                </a:gridCol>
                <a:gridCol w="845029">
                  <a:extLst>
                    <a:ext uri="{9D8B030D-6E8A-4147-A177-3AD203B41FA5}">
                      <a16:colId xmlns:a16="http://schemas.microsoft.com/office/drawing/2014/main" val="1603715033"/>
                    </a:ext>
                  </a:extLst>
                </a:gridCol>
                <a:gridCol w="845029">
                  <a:extLst>
                    <a:ext uri="{9D8B030D-6E8A-4147-A177-3AD203B41FA5}">
                      <a16:colId xmlns:a16="http://schemas.microsoft.com/office/drawing/2014/main" val="2978439270"/>
                    </a:ext>
                  </a:extLst>
                </a:gridCol>
              </a:tblGrid>
              <a:tr h="579881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endParaRPr lang="en-GB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2" marR="5582" marT="5582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 Period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2" marR="5582" marT="558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endParaRPr lang="en-GB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2" marR="5582" marT="558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endParaRPr lang="en-GB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2" marR="5582" marT="558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endParaRPr lang="en-GB" sz="1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2" marR="5582" marT="558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endParaRPr lang="en-GB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2" marR="5582" marT="558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endParaRPr lang="en-GB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2" marR="5582" marT="558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endParaRPr lang="en-GB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2" marR="5582" marT="558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endParaRPr lang="en-GB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2" marR="5582" marT="558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endParaRPr lang="en-GB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2" marR="5582" marT="558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endParaRPr lang="en-GB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2" marR="5582" marT="558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endParaRPr lang="en-GB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2" marR="5582" marT="558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endParaRPr lang="en-GB" sz="1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2" marR="5582" marT="5582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6445686"/>
                  </a:ext>
                </a:extLst>
              </a:tr>
              <a:tr h="579881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GB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 Year</a:t>
                      </a:r>
                    </a:p>
                  </a:txBody>
                  <a:tcPr marL="5582" marR="5582" marT="55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P01 (Apr)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2" marR="5582" marT="5582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P02 (May)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2" marR="5582" marT="55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P03 (Jun)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2" marR="5582" marT="55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P04 (Jul)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2" marR="5582" marT="55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P05 (Aug)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2" marR="5582" marT="55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P06 (Sep)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2" marR="5582" marT="55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P07 (Oct)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2" marR="5582" marT="55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P08 (Nov)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2" marR="5582" marT="55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P09 (Dec)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2" marR="5582" marT="55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P10 (Jan)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2" marR="5582" marT="55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P11 (Feb)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2" marR="5582" marT="55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P12 (Mar)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2" marR="5582" marT="55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DEB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394081"/>
                  </a:ext>
                </a:extLst>
              </a:tr>
              <a:tr h="579881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2021/22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2" marR="5582" marT="55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£125,241.85</a:t>
                      </a:r>
                      <a:endParaRPr lang="en-GB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2" marR="5582" marT="55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  <a:endParaRPr lang="en-GB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2" marR="5582" marT="55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£1,042,049.60</a:t>
                      </a:r>
                    </a:p>
                  </a:txBody>
                  <a:tcPr marL="5582" marR="5582" marT="55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£1,027,843.22</a:t>
                      </a:r>
                    </a:p>
                  </a:txBody>
                  <a:tcPr marL="5582" marR="5582" marT="55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8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£2,012,340.82</a:t>
                      </a:r>
                    </a:p>
                  </a:txBody>
                  <a:tcPr marL="5582" marR="5582" marT="55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2DA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582" marR="5582" marT="55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£833,788.54</a:t>
                      </a:r>
                    </a:p>
                  </a:txBody>
                  <a:tcPr marL="5582" marR="5582" marT="55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D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£3,487,565.46</a:t>
                      </a:r>
                    </a:p>
                  </a:txBody>
                  <a:tcPr marL="5582" marR="5582" marT="55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£836,339.44</a:t>
                      </a:r>
                    </a:p>
                  </a:txBody>
                  <a:tcPr marL="5582" marR="5582" marT="55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D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£1,831,171.92</a:t>
                      </a:r>
                    </a:p>
                  </a:txBody>
                  <a:tcPr marL="5582" marR="5582" marT="55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DDD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582" marR="5582" marT="55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£1,732,151.02</a:t>
                      </a:r>
                    </a:p>
                  </a:txBody>
                  <a:tcPr marL="5582" marR="5582" marT="55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3DF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32771026"/>
                  </a:ext>
                </a:extLst>
              </a:tr>
              <a:tr h="579881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2022/23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2" marR="5582" marT="55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£4,622,606.53</a:t>
                      </a:r>
                    </a:p>
                  </a:txBody>
                  <a:tcPr marL="5582" marR="5582" marT="55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6C47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  <a:endParaRPr lang="en-GB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2" marR="5582" marT="55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£422,548.98</a:t>
                      </a:r>
                      <a:endParaRPr lang="en-GB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2" marR="5582" marT="55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8B7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£1,287,869.15</a:t>
                      </a:r>
                    </a:p>
                  </a:txBody>
                  <a:tcPr marL="5582" marR="5582" marT="55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18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£1,428,223.27</a:t>
                      </a:r>
                      <a:endParaRPr lang="en-GB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2" marR="5582" marT="55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EB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£581,602.80</a:t>
                      </a:r>
                    </a:p>
                  </a:txBody>
                  <a:tcPr marL="5582" marR="5582" marT="55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9B7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£1,743,289.76</a:t>
                      </a:r>
                    </a:p>
                  </a:txBody>
                  <a:tcPr marL="5582" marR="5582" marT="55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0E7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£5,057,403.27</a:t>
                      </a:r>
                    </a:p>
                  </a:txBody>
                  <a:tcPr marL="5582" marR="5582" marT="55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£1,205,005.30</a:t>
                      </a:r>
                    </a:p>
                  </a:txBody>
                  <a:tcPr marL="5582" marR="5582" marT="55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D9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£3,671,388.26</a:t>
                      </a:r>
                    </a:p>
                  </a:txBody>
                  <a:tcPr marL="5582" marR="5582" marT="55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ECF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£77,914.39</a:t>
                      </a:r>
                    </a:p>
                  </a:txBody>
                  <a:tcPr marL="5582" marR="5582" marT="55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£1,382,509.58</a:t>
                      </a:r>
                    </a:p>
                  </a:txBody>
                  <a:tcPr marL="5582" marR="5582" marT="55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8029445"/>
                  </a:ext>
                </a:extLst>
              </a:tr>
              <a:tr h="579881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2023/24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2" marR="5582" marT="55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 </a:t>
                      </a:r>
                    </a:p>
                  </a:txBody>
                  <a:tcPr marL="5582" marR="5582" marT="55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£662,913.84</a:t>
                      </a:r>
                    </a:p>
                  </a:txBody>
                  <a:tcPr marL="5582" marR="5582" marT="55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9E7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£936,765.53</a:t>
                      </a:r>
                    </a:p>
                  </a:txBody>
                  <a:tcPr marL="5582" marR="5582" marT="55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D6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£394,530.76</a:t>
                      </a:r>
                    </a:p>
                  </a:txBody>
                  <a:tcPr marL="5582" marR="5582" marT="55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£578,405.14</a:t>
                      </a:r>
                      <a:endParaRPr lang="en-GB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2" marR="5582" marT="55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8D7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£943,100.46</a:t>
                      </a:r>
                      <a:endParaRPr lang="en-GB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2" marR="5582" marT="55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D7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£5,868,039.60</a:t>
                      </a:r>
                      <a:endParaRPr lang="en-GB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2" marR="5582" marT="55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88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£8,689,725.86</a:t>
                      </a:r>
                    </a:p>
                  </a:txBody>
                  <a:tcPr marL="5582" marR="5582" marT="55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6CD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£1,040,810.40</a:t>
                      </a:r>
                    </a:p>
                  </a:txBody>
                  <a:tcPr marL="5582" marR="5582" marT="55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£11,078,170.13</a:t>
                      </a:r>
                    </a:p>
                  </a:txBody>
                  <a:tcPr marL="5582" marR="5582" marT="55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4C37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£12,302,578.83</a:t>
                      </a:r>
                    </a:p>
                  </a:txBody>
                  <a:tcPr marL="5582" marR="5582" marT="55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£6,934,294.46</a:t>
                      </a:r>
                    </a:p>
                  </a:txBody>
                  <a:tcPr marL="5582" marR="5582" marT="55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ED4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7586878"/>
                  </a:ext>
                </a:extLst>
              </a:tr>
              <a:tr h="579881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GB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2024/25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2" marR="5582" marT="55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£5,328,411.11</a:t>
                      </a:r>
                    </a:p>
                  </a:txBody>
                  <a:tcPr marL="5582" marR="5582" marT="55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D98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£1,932,402.16</a:t>
                      </a:r>
                    </a:p>
                  </a:txBody>
                  <a:tcPr marL="5582" marR="5582" marT="55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£3,326,125.74</a:t>
                      </a:r>
                    </a:p>
                  </a:txBody>
                  <a:tcPr marL="5582" marR="5582" marT="55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977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£6,409,868.18</a:t>
                      </a:r>
                    </a:p>
                  </a:txBody>
                  <a:tcPr marL="5582" marR="5582" marT="55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AEA8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£16,754,430.00</a:t>
                      </a:r>
                    </a:p>
                  </a:txBody>
                  <a:tcPr marL="5582" marR="5582" marT="55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7CD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£5,031,902.40</a:t>
                      </a:r>
                    </a:p>
                  </a:txBody>
                  <a:tcPr marL="5582" marR="5582" marT="55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F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£22,186,591.48</a:t>
                      </a:r>
                      <a:endParaRPr lang="en-GB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2" marR="5582" marT="55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£8,251,346.93</a:t>
                      </a:r>
                      <a:endParaRPr lang="en-GB" sz="1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582" marR="5582" marT="55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E58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£15,515,279.96</a:t>
                      </a:r>
                    </a:p>
                  </a:txBody>
                  <a:tcPr marL="5582" marR="5582" marT="55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3D17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£4,899,027.70</a:t>
                      </a:r>
                    </a:p>
                  </a:txBody>
                  <a:tcPr marL="5582" marR="5582" marT="55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A7D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£5,014,696.37</a:t>
                      </a:r>
                    </a:p>
                  </a:txBody>
                  <a:tcPr marL="5582" marR="5582" marT="55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CE7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£8,429,553.72</a:t>
                      </a:r>
                    </a:p>
                  </a:txBody>
                  <a:tcPr marL="5582" marR="5582" marT="558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7E4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5982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88408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C2F35D7-1441-ED63-5D6D-18DF1D2F157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5. Additional Insights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694122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37ACD-9F34-D25E-EE0C-80A10C95B7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1.1 Usage of MS Excel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9679B2-6335-909F-FF92-D7FBF2A130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Why?</a:t>
            </a:r>
          </a:p>
          <a:p>
            <a:r>
              <a:rPr lang="en-US" dirty="0"/>
              <a:t>Familiarity and comfort over SQL</a:t>
            </a:r>
          </a:p>
          <a:p>
            <a:r>
              <a:rPr lang="en-US" dirty="0"/>
              <a:t>Alternatives better suited for other purposes</a:t>
            </a:r>
          </a:p>
          <a:p>
            <a:endParaRPr lang="en-US" sz="800" dirty="0"/>
          </a:p>
          <a:p>
            <a:pPr marL="0" indent="0">
              <a:buNone/>
            </a:pPr>
            <a:r>
              <a:rPr lang="en-US" dirty="0"/>
              <a:t>How?</a:t>
            </a:r>
          </a:p>
          <a:p>
            <a:r>
              <a:rPr lang="en-US" dirty="0"/>
              <a:t>Usage of Power Pivot add-on</a:t>
            </a:r>
          </a:p>
          <a:p>
            <a:r>
              <a:rPr lang="en-US" dirty="0"/>
              <a:t>Utilizing Pivot Tables for analysis and visuals’ creation</a:t>
            </a:r>
          </a:p>
          <a:p>
            <a:r>
              <a:rPr lang="en-US" dirty="0"/>
              <a:t>Using helper columns and formulas where necessary</a:t>
            </a:r>
          </a:p>
        </p:txBody>
      </p:sp>
    </p:spTree>
    <p:extLst>
      <p:ext uri="{BB962C8B-B14F-4D97-AF65-F5344CB8AC3E}">
        <p14:creationId xmlns:p14="http://schemas.microsoft.com/office/powerpoint/2010/main" val="6741767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44C4B19-BEAF-2C89-7FE0-698E8700B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5. Additional Insights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00FBC5-DF3F-D48F-2254-88CAB47307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29105"/>
            <a:ext cx="3638107" cy="4351338"/>
          </a:xfrm>
        </p:spPr>
        <p:txBody>
          <a:bodyPr>
            <a:normAutofit/>
          </a:bodyPr>
          <a:lstStyle/>
          <a:p>
            <a:r>
              <a:rPr lang="en-US" sz="2400" dirty="0"/>
              <a:t>Transaction Amounts -  negative values found; requires investigation.</a:t>
            </a:r>
          </a:p>
          <a:p>
            <a:pPr marL="0" indent="0">
              <a:buNone/>
            </a:pPr>
            <a:endParaRPr lang="en-US" sz="2400" dirty="0"/>
          </a:p>
          <a:p>
            <a:r>
              <a:rPr lang="en-GB" sz="2400" dirty="0"/>
              <a:t>No strong correlation between appeal timings and whether they reach fundraising goals.</a:t>
            </a:r>
            <a:endParaRPr lang="en-US" sz="2400" dirty="0"/>
          </a:p>
          <a:p>
            <a:endParaRPr lang="en-GB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F67892F-6228-867B-E966-51374E6558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3877595"/>
              </p:ext>
            </p:extLst>
          </p:nvPr>
        </p:nvGraphicFramePr>
        <p:xfrm>
          <a:off x="4573115" y="3235584"/>
          <a:ext cx="7082598" cy="24612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049588">
                  <a:extLst>
                    <a:ext uri="{9D8B030D-6E8A-4147-A177-3AD203B41FA5}">
                      <a16:colId xmlns:a16="http://schemas.microsoft.com/office/drawing/2014/main" val="465151234"/>
                    </a:ext>
                  </a:extLst>
                </a:gridCol>
                <a:gridCol w="657985">
                  <a:extLst>
                    <a:ext uri="{9D8B030D-6E8A-4147-A177-3AD203B41FA5}">
                      <a16:colId xmlns:a16="http://schemas.microsoft.com/office/drawing/2014/main" val="616630941"/>
                    </a:ext>
                  </a:extLst>
                </a:gridCol>
                <a:gridCol w="301625">
                  <a:extLst>
                    <a:ext uri="{9D8B030D-6E8A-4147-A177-3AD203B41FA5}">
                      <a16:colId xmlns:a16="http://schemas.microsoft.com/office/drawing/2014/main" val="257459240"/>
                    </a:ext>
                  </a:extLst>
                </a:gridCol>
                <a:gridCol w="279400">
                  <a:extLst>
                    <a:ext uri="{9D8B030D-6E8A-4147-A177-3AD203B41FA5}">
                      <a16:colId xmlns:a16="http://schemas.microsoft.com/office/drawing/2014/main" val="593109998"/>
                    </a:ext>
                  </a:extLst>
                </a:gridCol>
                <a:gridCol w="279400">
                  <a:extLst>
                    <a:ext uri="{9D8B030D-6E8A-4147-A177-3AD203B41FA5}">
                      <a16:colId xmlns:a16="http://schemas.microsoft.com/office/drawing/2014/main" val="4615941"/>
                    </a:ext>
                  </a:extLst>
                </a:gridCol>
                <a:gridCol w="279400">
                  <a:extLst>
                    <a:ext uri="{9D8B030D-6E8A-4147-A177-3AD203B41FA5}">
                      <a16:colId xmlns:a16="http://schemas.microsoft.com/office/drawing/2014/main" val="1185988352"/>
                    </a:ext>
                  </a:extLst>
                </a:gridCol>
                <a:gridCol w="279400">
                  <a:extLst>
                    <a:ext uri="{9D8B030D-6E8A-4147-A177-3AD203B41FA5}">
                      <a16:colId xmlns:a16="http://schemas.microsoft.com/office/drawing/2014/main" val="474884915"/>
                    </a:ext>
                  </a:extLst>
                </a:gridCol>
                <a:gridCol w="279400">
                  <a:extLst>
                    <a:ext uri="{9D8B030D-6E8A-4147-A177-3AD203B41FA5}">
                      <a16:colId xmlns:a16="http://schemas.microsoft.com/office/drawing/2014/main" val="3059188518"/>
                    </a:ext>
                  </a:extLst>
                </a:gridCol>
                <a:gridCol w="279400">
                  <a:extLst>
                    <a:ext uri="{9D8B030D-6E8A-4147-A177-3AD203B41FA5}">
                      <a16:colId xmlns:a16="http://schemas.microsoft.com/office/drawing/2014/main" val="2814238814"/>
                    </a:ext>
                  </a:extLst>
                </a:gridCol>
                <a:gridCol w="279400">
                  <a:extLst>
                    <a:ext uri="{9D8B030D-6E8A-4147-A177-3AD203B41FA5}">
                      <a16:colId xmlns:a16="http://schemas.microsoft.com/office/drawing/2014/main" val="1207421078"/>
                    </a:ext>
                  </a:extLst>
                </a:gridCol>
                <a:gridCol w="279400">
                  <a:extLst>
                    <a:ext uri="{9D8B030D-6E8A-4147-A177-3AD203B41FA5}">
                      <a16:colId xmlns:a16="http://schemas.microsoft.com/office/drawing/2014/main" val="2858795935"/>
                    </a:ext>
                  </a:extLst>
                </a:gridCol>
                <a:gridCol w="279400">
                  <a:extLst>
                    <a:ext uri="{9D8B030D-6E8A-4147-A177-3AD203B41FA5}">
                      <a16:colId xmlns:a16="http://schemas.microsoft.com/office/drawing/2014/main" val="2597588786"/>
                    </a:ext>
                  </a:extLst>
                </a:gridCol>
                <a:gridCol w="279400">
                  <a:extLst>
                    <a:ext uri="{9D8B030D-6E8A-4147-A177-3AD203B41FA5}">
                      <a16:colId xmlns:a16="http://schemas.microsoft.com/office/drawing/2014/main" val="268886677"/>
                    </a:ext>
                  </a:extLst>
                </a:gridCol>
                <a:gridCol w="279400">
                  <a:extLst>
                    <a:ext uri="{9D8B030D-6E8A-4147-A177-3AD203B41FA5}">
                      <a16:colId xmlns:a16="http://schemas.microsoft.com/office/drawing/2014/main" val="3192183941"/>
                    </a:ext>
                  </a:extLst>
                </a:gridCol>
              </a:tblGrid>
              <a:tr h="18415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GB" sz="1200" b="1" u="none" strike="noStrike" dirty="0">
                          <a:effectLst/>
                        </a:rPr>
                        <a:t>Appeal Name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GB" sz="1200" b="1" u="none" strike="noStrike" dirty="0">
                          <a:effectLst/>
                        </a:rPr>
                        <a:t>F Year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b="1" u="none" strike="noStrike">
                          <a:effectLst/>
                        </a:rPr>
                        <a:t>P01</a:t>
                      </a:r>
                      <a:endParaRPr lang="en-GB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b="1" u="none" strike="noStrike" dirty="0">
                          <a:effectLst/>
                        </a:rPr>
                        <a:t>P02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b="1" u="none" strike="noStrike">
                          <a:effectLst/>
                        </a:rPr>
                        <a:t>P03</a:t>
                      </a:r>
                      <a:endParaRPr lang="en-GB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b="1" u="none" strike="noStrike" dirty="0">
                          <a:effectLst/>
                        </a:rPr>
                        <a:t>P04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b="1" u="none" strike="noStrike" dirty="0">
                          <a:effectLst/>
                        </a:rPr>
                        <a:t>P05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b="1" u="none" strike="noStrike" dirty="0">
                          <a:effectLst/>
                        </a:rPr>
                        <a:t>P06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b="1" u="none" strike="noStrike" dirty="0">
                          <a:effectLst/>
                        </a:rPr>
                        <a:t>P07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b="1" u="none" strike="noStrike" dirty="0">
                          <a:effectLst/>
                        </a:rPr>
                        <a:t>P08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b="1" u="none" strike="noStrike" dirty="0">
                          <a:effectLst/>
                        </a:rPr>
                        <a:t>P09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b="1" u="none" strike="noStrike" dirty="0">
                          <a:effectLst/>
                        </a:rPr>
                        <a:t>P10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b="1" u="none" strike="noStrike" dirty="0">
                          <a:effectLst/>
                        </a:rPr>
                        <a:t>P11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b="1" u="none" strike="noStrike" dirty="0">
                          <a:effectLst/>
                        </a:rPr>
                        <a:t>P12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2603352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GB" sz="1200" u="none" strike="noStrike" dirty="0">
                          <a:effectLst/>
                        </a:rPr>
                        <a:t>Board Giving - Wildlands Corridor Acquisition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2024/25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X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8925057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GB" sz="1200" u="none" strike="noStrike" dirty="0">
                          <a:effectLst/>
                        </a:rPr>
                        <a:t>Peer to Peer - Hike-a-Thon: Miles for Wildlife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2024/25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X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40155275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GB" sz="1200" u="none" strike="noStrike" dirty="0">
                          <a:effectLst/>
                        </a:rPr>
                        <a:t>Peer to Peer - Eco Film Festival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2021/22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X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4637110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GB" sz="1200" u="none" strike="noStrike" dirty="0">
                          <a:effectLst/>
                        </a:rPr>
                        <a:t>Peer to Peer - River Cleanup Day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2024/25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X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5116576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GB" sz="1200" u="none" strike="noStrike" dirty="0">
                          <a:effectLst/>
                        </a:rPr>
                        <a:t>Peer to Peer - River Cleanup Day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2024/25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X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55878982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GB" sz="1200" u="none" strike="noStrike" dirty="0">
                          <a:effectLst/>
                        </a:rPr>
                        <a:t>Peer to Peer - Sustainable Living Expo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GB" sz="1200" u="none" strike="noStrike" dirty="0">
                          <a:effectLst/>
                        </a:rPr>
                        <a:t>2023/24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X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10857731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Peer to Peer - Cycling for Conservation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GB" sz="1200" u="none" strike="noStrike" dirty="0">
                          <a:effectLst/>
                        </a:rPr>
                        <a:t>2024/25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 dirty="0">
                          <a:effectLst/>
                        </a:rPr>
                        <a:t> 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X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9484517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Peer to Peer - Cycling for Conservation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2021/22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 dirty="0">
                          <a:effectLst/>
                        </a:rPr>
                        <a:t>X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 dirty="0">
                          <a:effectLst/>
                        </a:rPr>
                        <a:t> 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2123842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Peer to Peer - Bird-a-Thon Counting Challenge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2021/22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 dirty="0">
                          <a:effectLst/>
                        </a:rPr>
                        <a:t> 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 dirty="0">
                          <a:effectLst/>
                        </a:rPr>
                        <a:t> 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X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6210567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Peer to Peer - Tree Planting Day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2022/23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 dirty="0">
                          <a:effectLst/>
                        </a:rPr>
                        <a:t> 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 dirty="0">
                          <a:effectLst/>
                        </a:rPr>
                        <a:t> 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X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4731568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Peer to Peer - Tree Planting Day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2023/24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X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 dirty="0">
                          <a:effectLst/>
                        </a:rPr>
                        <a:t> 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 dirty="0">
                          <a:effectLst/>
                        </a:rPr>
                        <a:t> 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 dirty="0">
                          <a:effectLst/>
                        </a:rPr>
                        <a:t> 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 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6313747"/>
                  </a:ext>
                </a:extLst>
              </a:tr>
              <a:tr h="190500">
                <a:tc gridSpan="2"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b="1" u="none" strike="noStrike" dirty="0">
                          <a:effectLst/>
                        </a:rPr>
                        <a:t>Grand Total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b="1" u="none" strike="noStrike">
                          <a:effectLst/>
                        </a:rPr>
                        <a:t>1</a:t>
                      </a:r>
                      <a:endParaRPr lang="en-GB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b="1" u="none" strike="noStrike" dirty="0">
                          <a:effectLst/>
                        </a:rPr>
                        <a:t>1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b="1" u="none" strike="noStrike">
                          <a:effectLst/>
                        </a:rPr>
                        <a:t>1</a:t>
                      </a:r>
                      <a:endParaRPr lang="en-GB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b="1" u="none" strike="noStrike" dirty="0">
                          <a:effectLst/>
                        </a:rPr>
                        <a:t>2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b="1" u="none" strike="noStrike">
                          <a:effectLst/>
                        </a:rPr>
                        <a:t>0</a:t>
                      </a:r>
                      <a:endParaRPr lang="en-GB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b="1" u="none" strike="noStrike" dirty="0">
                          <a:effectLst/>
                        </a:rPr>
                        <a:t>1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b="1" u="none" strike="noStrike">
                          <a:effectLst/>
                        </a:rPr>
                        <a:t>2</a:t>
                      </a:r>
                      <a:endParaRPr lang="en-GB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b="1" u="none" strike="noStrike" dirty="0">
                          <a:effectLst/>
                        </a:rPr>
                        <a:t>1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b="1" u="none" strike="noStrike" dirty="0">
                          <a:effectLst/>
                        </a:rPr>
                        <a:t>1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b="1" u="none" strike="noStrike" dirty="0">
                          <a:effectLst/>
                        </a:rPr>
                        <a:t>0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b="1" u="none" strike="noStrike" dirty="0">
                          <a:effectLst/>
                        </a:rPr>
                        <a:t>0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b="1" u="none" strike="noStrike" dirty="0">
                          <a:effectLst/>
                        </a:rPr>
                        <a:t>1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6951393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A3680F1D-1611-091D-D38E-CE4ADA4791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4565011"/>
              </p:ext>
            </p:extLst>
          </p:nvPr>
        </p:nvGraphicFramePr>
        <p:xfrm>
          <a:off x="4573115" y="1729105"/>
          <a:ext cx="7082598" cy="11228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504269">
                  <a:extLst>
                    <a:ext uri="{9D8B030D-6E8A-4147-A177-3AD203B41FA5}">
                      <a16:colId xmlns:a16="http://schemas.microsoft.com/office/drawing/2014/main" val="2832392260"/>
                    </a:ext>
                  </a:extLst>
                </a:gridCol>
                <a:gridCol w="1211772">
                  <a:extLst>
                    <a:ext uri="{9D8B030D-6E8A-4147-A177-3AD203B41FA5}">
                      <a16:colId xmlns:a16="http://schemas.microsoft.com/office/drawing/2014/main" val="3306107802"/>
                    </a:ext>
                  </a:extLst>
                </a:gridCol>
                <a:gridCol w="1420698">
                  <a:extLst>
                    <a:ext uri="{9D8B030D-6E8A-4147-A177-3AD203B41FA5}">
                      <a16:colId xmlns:a16="http://schemas.microsoft.com/office/drawing/2014/main" val="1596651733"/>
                    </a:ext>
                  </a:extLst>
                </a:gridCol>
                <a:gridCol w="1629624">
                  <a:extLst>
                    <a:ext uri="{9D8B030D-6E8A-4147-A177-3AD203B41FA5}">
                      <a16:colId xmlns:a16="http://schemas.microsoft.com/office/drawing/2014/main" val="1205483668"/>
                    </a:ext>
                  </a:extLst>
                </a:gridCol>
                <a:gridCol w="1316235">
                  <a:extLst>
                    <a:ext uri="{9D8B030D-6E8A-4147-A177-3AD203B41FA5}">
                      <a16:colId xmlns:a16="http://schemas.microsoft.com/office/drawing/2014/main" val="1029564418"/>
                    </a:ext>
                  </a:extLst>
                </a:gridCol>
              </a:tblGrid>
              <a:tr h="238386"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GB" sz="1400" b="1" u="none" strike="noStrike" dirty="0">
                          <a:effectLst/>
                        </a:rPr>
                        <a:t>Transaction ID</a:t>
                      </a:r>
                      <a:endParaRPr lang="en-GB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GB" sz="1400" b="1" u="none" strike="noStrike" dirty="0">
                          <a:effectLst/>
                        </a:rPr>
                        <a:t>Date</a:t>
                      </a:r>
                      <a:endParaRPr lang="en-GB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>
                        <a:buNone/>
                      </a:pPr>
                      <a:r>
                        <a:rPr lang="en-GB" sz="1400" b="1" u="none" strike="noStrike" dirty="0">
                          <a:effectLst/>
                        </a:rPr>
                        <a:t>Financial Year</a:t>
                      </a:r>
                      <a:endParaRPr lang="en-GB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b="1" u="none" strike="noStrike" dirty="0">
                          <a:effectLst/>
                        </a:rPr>
                        <a:t>Financial Period</a:t>
                      </a:r>
                      <a:endParaRPr lang="en-GB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b="1" u="none" strike="noStrike" dirty="0">
                          <a:effectLst/>
                        </a:rPr>
                        <a:t>Amount</a:t>
                      </a:r>
                      <a:endParaRPr lang="en-GB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8975731"/>
                  </a:ext>
                </a:extLst>
              </a:tr>
              <a:tr h="442247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u="none" strike="noStrike" dirty="0">
                          <a:effectLst/>
                        </a:rPr>
                        <a:t>18958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u="none" strike="noStrike" dirty="0">
                          <a:effectLst/>
                        </a:rPr>
                        <a:t>19/08/2024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u="none" strike="noStrike">
                          <a:effectLst/>
                        </a:rPr>
                        <a:t>2024/25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u="none" strike="noStrike">
                          <a:effectLst/>
                        </a:rPr>
                        <a:t>P05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u="none" strike="noStrike">
                          <a:effectLst/>
                        </a:rPr>
                        <a:t>-£540,389.22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28411150"/>
                  </a:ext>
                </a:extLst>
              </a:tr>
              <a:tr h="442247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u="none" strike="noStrike">
                          <a:effectLst/>
                        </a:rPr>
                        <a:t>34845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u="none" strike="noStrike">
                          <a:effectLst/>
                        </a:rPr>
                        <a:t>29/01/2025</a:t>
                      </a:r>
                      <a:endParaRPr lang="en-GB" sz="14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u="none" strike="noStrike" dirty="0">
                          <a:effectLst/>
                        </a:rPr>
                        <a:t>2024/25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u="none" strike="noStrike" dirty="0">
                          <a:effectLst/>
                        </a:rPr>
                        <a:t>P10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u="none" strike="noStrike" dirty="0">
                          <a:effectLst/>
                        </a:rPr>
                        <a:t>-£358,546.14</a:t>
                      </a:r>
                      <a:endParaRPr lang="en-GB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15882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0399739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A5062F2-F221-DDF3-70B5-BBC1ED6B9FD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End of Presentation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454219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8B5067-7420-A364-19A8-8D4ECA80C7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1.2 Data Cleaning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AD8BD9-207E-C790-17A8-6B0F3C7386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Dates in Transactions[date] not in standardized form –</a:t>
            </a:r>
          </a:p>
          <a:p>
            <a:pPr lvl="1"/>
            <a:r>
              <a:rPr lang="en-US" dirty="0"/>
              <a:t>8</a:t>
            </a:r>
            <a:r>
              <a:rPr lang="en-US" baseline="30000" dirty="0"/>
              <a:t>th</a:t>
            </a:r>
            <a:r>
              <a:rPr lang="en-US" dirty="0"/>
              <a:t> Apr 2025</a:t>
            </a:r>
          </a:p>
          <a:p>
            <a:pPr lvl="1"/>
            <a:r>
              <a:rPr lang="en-US" dirty="0"/>
              <a:t>16</a:t>
            </a:r>
            <a:r>
              <a:rPr lang="en-US" baseline="30000" dirty="0"/>
              <a:t>th</a:t>
            </a:r>
            <a:r>
              <a:rPr lang="en-US" dirty="0"/>
              <a:t> Mar 2025</a:t>
            </a:r>
          </a:p>
          <a:p>
            <a:pPr marL="457200" lvl="1" indent="0">
              <a:buNone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Data Type Conversion from ‘Text’ to ‘Currency’ for –</a:t>
            </a:r>
          </a:p>
          <a:p>
            <a:pPr lvl="1"/>
            <a:r>
              <a:rPr lang="en-US" dirty="0"/>
              <a:t>Campaigns[</a:t>
            </a:r>
            <a:r>
              <a:rPr lang="en-US" dirty="0" err="1"/>
              <a:t>goal_amount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Appeals[</a:t>
            </a:r>
            <a:r>
              <a:rPr lang="en-US" dirty="0" err="1"/>
              <a:t>goal_amount</a:t>
            </a:r>
            <a:r>
              <a:rPr lang="en-US" dirty="0"/>
              <a:t>]</a:t>
            </a:r>
          </a:p>
          <a:p>
            <a:pPr lvl="1"/>
            <a:r>
              <a:rPr lang="en-US" dirty="0"/>
              <a:t>Transactions[amount]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97709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5E152-C551-E0DA-B595-45086D00C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1.3 Relationships between tables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32BA316-C005-2FE9-77EF-84D0EE43184F}"/>
              </a:ext>
            </a:extLst>
          </p:cNvPr>
          <p:cNvSpPr txBox="1"/>
          <p:nvPr/>
        </p:nvSpPr>
        <p:spPr>
          <a:xfrm>
            <a:off x="1185135" y="3843873"/>
            <a:ext cx="982172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/>
              <a:t>Establishing correct </a:t>
            </a:r>
            <a:r>
              <a:rPr lang="en-US" sz="2000" b="1" dirty="0"/>
              <a:t>relationships –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Allows pivot tables to connect and aggregate data seamlessly across multiple tables.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Ensure data accuracy and consistency in analysis.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611384D-BF7E-33E1-F0B4-1D97DC840B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3834" y="2071858"/>
            <a:ext cx="9164329" cy="1390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2921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31758-BE30-1BFF-A872-3103F17A056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2. Supporter Insights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223761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BEF185-B6E2-EA7A-0393-F5A327690E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2.1 Demographics</a:t>
            </a:r>
            <a:endParaRPr lang="en-GB" dirty="0"/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71C23C26-2592-47B7-909F-D785D6D47CE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56289285"/>
              </p:ext>
            </p:extLst>
          </p:nvPr>
        </p:nvGraphicFramePr>
        <p:xfrm>
          <a:off x="753138" y="1905001"/>
          <a:ext cx="5509438" cy="35282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0FDBE3A2-C0FD-499B-AA5D-222ED675E61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69299849"/>
              </p:ext>
            </p:extLst>
          </p:nvPr>
        </p:nvGraphicFramePr>
        <p:xfrm>
          <a:off x="6262576" y="1905002"/>
          <a:ext cx="5176286" cy="35282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27D4B64-E3A1-22C8-85D3-E341B88BD6FD}"/>
              </a:ext>
            </a:extLst>
          </p:cNvPr>
          <p:cNvCxnSpPr>
            <a:cxnSpLocks/>
          </p:cNvCxnSpPr>
          <p:nvPr/>
        </p:nvCxnSpPr>
        <p:spPr>
          <a:xfrm>
            <a:off x="6096000" y="1690688"/>
            <a:ext cx="0" cy="4550228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09413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7C2C8-2FEA-D84B-DE36-A71AE1F239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2.2 Donor </a:t>
            </a:r>
            <a:r>
              <a:rPr lang="en-US" dirty="0" err="1"/>
              <a:t>Behaviour</a:t>
            </a:r>
            <a:endParaRPr lang="en-GB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C42EB5F-5B41-6E09-06B8-8CDD10BE54CC}"/>
              </a:ext>
            </a:extLst>
          </p:cNvPr>
          <p:cNvSpPr txBox="1"/>
          <p:nvPr/>
        </p:nvSpPr>
        <p:spPr>
          <a:xfrm>
            <a:off x="1570488" y="5779251"/>
            <a:ext cx="39565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rgbClr val="FF0000"/>
                </a:solidFill>
              </a:rPr>
              <a:t>*Donors with at least two donations, including one in 2024 or later, are considered regular.</a:t>
            </a:r>
            <a:endParaRPr lang="en-US" sz="1200" dirty="0">
              <a:solidFill>
                <a:srgbClr val="FF0000"/>
              </a:solidFill>
            </a:endParaRP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954B0E46-9361-D7D6-DCDC-0FA4067E54B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11344717"/>
              </p:ext>
            </p:extLst>
          </p:nvPr>
        </p:nvGraphicFramePr>
        <p:xfrm>
          <a:off x="505587" y="1611084"/>
          <a:ext cx="6086313" cy="39297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B1FBF18-7DC3-6400-39C1-F902D9A311AE}"/>
              </a:ext>
            </a:extLst>
          </p:cNvPr>
          <p:cNvCxnSpPr>
            <a:cxnSpLocks/>
          </p:cNvCxnSpPr>
          <p:nvPr/>
        </p:nvCxnSpPr>
        <p:spPr>
          <a:xfrm>
            <a:off x="6591900" y="1690688"/>
            <a:ext cx="0" cy="4550228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Chart 14">
            <a:extLst>
              <a:ext uri="{FF2B5EF4-FFF2-40B4-BE49-F238E27FC236}">
                <a16:creationId xmlns:a16="http://schemas.microsoft.com/office/drawing/2014/main" id="{FAF4ED53-AE4C-4CEB-AC27-97990F6AE75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44600398"/>
              </p:ext>
            </p:extLst>
          </p:nvPr>
        </p:nvGraphicFramePr>
        <p:xfrm>
          <a:off x="6593110" y="1611084"/>
          <a:ext cx="5093303" cy="392974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0523643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632DA3-A208-1BBD-1B63-16B2E7B08A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2.3 Preferred Payment Methods</a:t>
            </a:r>
            <a:endParaRPr lang="en-GB" dirty="0"/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7E56B99A-4C02-EADB-24E6-92F1DAD79F5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6458190"/>
              </p:ext>
            </p:extLst>
          </p:nvPr>
        </p:nvGraphicFramePr>
        <p:xfrm>
          <a:off x="2056026" y="1384119"/>
          <a:ext cx="8417043" cy="510875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3551969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1CD1B-FB79-7871-253C-5DB8DD83B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2.4 Top Supporters</a:t>
            </a:r>
            <a:endParaRPr lang="en-GB" dirty="0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D489DC11-013A-A42F-DAD8-854570B7D2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7241752"/>
              </p:ext>
            </p:extLst>
          </p:nvPr>
        </p:nvGraphicFramePr>
        <p:xfrm>
          <a:off x="838200" y="2090798"/>
          <a:ext cx="4800600" cy="281395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371600">
                  <a:extLst>
                    <a:ext uri="{9D8B030D-6E8A-4147-A177-3AD203B41FA5}">
                      <a16:colId xmlns:a16="http://schemas.microsoft.com/office/drawing/2014/main" val="4022425280"/>
                    </a:ext>
                  </a:extLst>
                </a:gridCol>
                <a:gridCol w="1418359">
                  <a:extLst>
                    <a:ext uri="{9D8B030D-6E8A-4147-A177-3AD203B41FA5}">
                      <a16:colId xmlns:a16="http://schemas.microsoft.com/office/drawing/2014/main" val="2404118979"/>
                    </a:ext>
                  </a:extLst>
                </a:gridCol>
                <a:gridCol w="2010641">
                  <a:extLst>
                    <a:ext uri="{9D8B030D-6E8A-4147-A177-3AD203B41FA5}">
                      <a16:colId xmlns:a16="http://schemas.microsoft.com/office/drawing/2014/main" val="2904235149"/>
                    </a:ext>
                  </a:extLst>
                </a:gridCol>
              </a:tblGrid>
              <a:tr h="468993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b="1" u="none" strike="noStrike" dirty="0">
                          <a:effectLst/>
                        </a:rPr>
                        <a:t>Supporter ID</a:t>
                      </a:r>
                      <a:endParaRPr lang="en-GB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b="1" u="none" strike="noStrike" dirty="0">
                          <a:effectLst/>
                        </a:rPr>
                        <a:t>Full Name</a:t>
                      </a:r>
                      <a:endParaRPr lang="en-GB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b="1" u="none" strike="noStrike" dirty="0">
                          <a:effectLst/>
                        </a:rPr>
                        <a:t>Average Donation Amount</a:t>
                      </a:r>
                      <a:endParaRPr lang="en-GB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54225232"/>
                  </a:ext>
                </a:extLst>
              </a:tr>
              <a:tr h="468993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 dirty="0">
                          <a:effectLst/>
                        </a:rPr>
                        <a:t>2749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 dirty="0">
                          <a:effectLst/>
                        </a:rPr>
                        <a:t>Richard Thompson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 dirty="0">
                          <a:effectLst/>
                        </a:rPr>
                        <a:t>£112,717.24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5314700"/>
                  </a:ext>
                </a:extLst>
              </a:tr>
              <a:tr h="468993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 dirty="0">
                          <a:effectLst/>
                        </a:rPr>
                        <a:t>2243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 dirty="0">
                          <a:effectLst/>
                        </a:rPr>
                        <a:t>Angela Kelly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 dirty="0">
                          <a:effectLst/>
                        </a:rPr>
                        <a:t>£83,817.38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8593008"/>
                  </a:ext>
                </a:extLst>
              </a:tr>
              <a:tr h="468993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 dirty="0">
                          <a:effectLst/>
                        </a:rPr>
                        <a:t>1980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 dirty="0">
                          <a:effectLst/>
                        </a:rPr>
                        <a:t>Sandra Stewart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 dirty="0">
                          <a:effectLst/>
                        </a:rPr>
                        <a:t>£71,852.93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5163239"/>
                  </a:ext>
                </a:extLst>
              </a:tr>
              <a:tr h="468993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 dirty="0">
                          <a:effectLst/>
                        </a:rPr>
                        <a:t>4169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 dirty="0">
                          <a:effectLst/>
                        </a:rPr>
                        <a:t>Jessica Gilmore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 dirty="0">
                          <a:effectLst/>
                        </a:rPr>
                        <a:t>£70,051.86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5750233"/>
                  </a:ext>
                </a:extLst>
              </a:tr>
              <a:tr h="468993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 dirty="0">
                          <a:effectLst/>
                        </a:rPr>
                        <a:t>3905</a:t>
                      </a:r>
                      <a:endParaRPr lang="en-GB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 dirty="0">
                          <a:effectLst/>
                        </a:rPr>
                        <a:t>William Chang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 dirty="0">
                          <a:effectLst/>
                        </a:rPr>
                        <a:t>£67,543.65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9143258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B1251446-004B-DFD9-4250-5A32D7A2C2A3}"/>
              </a:ext>
            </a:extLst>
          </p:cNvPr>
          <p:cNvSpPr txBox="1"/>
          <p:nvPr/>
        </p:nvSpPr>
        <p:spPr>
          <a:xfrm>
            <a:off x="1564932" y="1690688"/>
            <a:ext cx="33471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Top 5 Individual Supporters</a:t>
            </a:r>
            <a:endParaRPr lang="en-GB" sz="2000" b="1" dirty="0"/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5F4CAA81-38F2-062F-36F2-CF9F785112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288111"/>
              </p:ext>
            </p:extLst>
          </p:nvPr>
        </p:nvGraphicFramePr>
        <p:xfrm>
          <a:off x="6095999" y="2090797"/>
          <a:ext cx="4974771" cy="281395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98740">
                  <a:extLst>
                    <a:ext uri="{9D8B030D-6E8A-4147-A177-3AD203B41FA5}">
                      <a16:colId xmlns:a16="http://schemas.microsoft.com/office/drawing/2014/main" val="3038058625"/>
                    </a:ext>
                  </a:extLst>
                </a:gridCol>
                <a:gridCol w="1843063">
                  <a:extLst>
                    <a:ext uri="{9D8B030D-6E8A-4147-A177-3AD203B41FA5}">
                      <a16:colId xmlns:a16="http://schemas.microsoft.com/office/drawing/2014/main" val="1647930647"/>
                    </a:ext>
                  </a:extLst>
                </a:gridCol>
                <a:gridCol w="1932968">
                  <a:extLst>
                    <a:ext uri="{9D8B030D-6E8A-4147-A177-3AD203B41FA5}">
                      <a16:colId xmlns:a16="http://schemas.microsoft.com/office/drawing/2014/main" val="1428913209"/>
                    </a:ext>
                  </a:extLst>
                </a:gridCol>
              </a:tblGrid>
              <a:tr h="468993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b="1" u="none" strike="noStrike" dirty="0">
                          <a:effectLst/>
                        </a:rPr>
                        <a:t>Supporter ID</a:t>
                      </a:r>
                      <a:endParaRPr lang="en-GB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b="1" u="none" strike="noStrike" dirty="0">
                          <a:effectLst/>
                        </a:rPr>
                        <a:t>Organization Name</a:t>
                      </a:r>
                      <a:endParaRPr lang="en-GB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400" b="1" u="none" strike="noStrike" dirty="0">
                          <a:effectLst/>
                        </a:rPr>
                        <a:t>Average Donation Amount</a:t>
                      </a:r>
                      <a:endParaRPr lang="en-GB" sz="14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80181140"/>
                  </a:ext>
                </a:extLst>
              </a:tr>
              <a:tr h="468993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477</a:t>
                      </a:r>
                      <a:endParaRPr lang="en-GB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 dirty="0">
                          <a:effectLst/>
                        </a:rPr>
                        <a:t>Whitaker PLC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£636,840.54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17726191"/>
                  </a:ext>
                </a:extLst>
              </a:tr>
              <a:tr h="468993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465</a:t>
                      </a:r>
                      <a:endParaRPr lang="en-GB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 dirty="0">
                          <a:effectLst/>
                        </a:rPr>
                        <a:t>Lane, Brooks and Wagner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£274,361.61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9459088"/>
                  </a:ext>
                </a:extLst>
              </a:tr>
              <a:tr h="468993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480</a:t>
                      </a:r>
                      <a:endParaRPr lang="en-GB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 dirty="0">
                          <a:effectLst/>
                        </a:rPr>
                        <a:t>Rodriguez Inc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£260,868.75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073075"/>
                  </a:ext>
                </a:extLst>
              </a:tr>
              <a:tr h="468993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203</a:t>
                      </a:r>
                      <a:endParaRPr lang="en-GB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 dirty="0">
                          <a:effectLst/>
                        </a:rPr>
                        <a:t>Garcia-Novak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 dirty="0">
                          <a:effectLst/>
                        </a:rPr>
                        <a:t>£250,337.06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3367144"/>
                  </a:ext>
                </a:extLst>
              </a:tr>
              <a:tr h="468993"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434</a:t>
                      </a:r>
                      <a:endParaRPr lang="en-GB" sz="12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>
                          <a:effectLst/>
                        </a:rPr>
                        <a:t>Chambers-Strickland</a:t>
                      </a:r>
                      <a:endParaRPr lang="en-GB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>
                        <a:buNone/>
                      </a:pPr>
                      <a:r>
                        <a:rPr lang="en-GB" sz="1200" u="none" strike="noStrike" dirty="0">
                          <a:effectLst/>
                        </a:rPr>
                        <a:t>£244,459.82</a:t>
                      </a:r>
                      <a:endParaRPr lang="en-GB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1708729"/>
                  </a:ext>
                </a:extLst>
              </a:tr>
            </a:tbl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A86576BA-4A64-4E80-405C-EC32AF8CA4A7}"/>
              </a:ext>
            </a:extLst>
          </p:cNvPr>
          <p:cNvSpPr txBox="1"/>
          <p:nvPr/>
        </p:nvSpPr>
        <p:spPr>
          <a:xfrm>
            <a:off x="6822732" y="1690688"/>
            <a:ext cx="367446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Top 5 Organization Supporters</a:t>
            </a:r>
            <a:endParaRPr lang="en-GB" sz="2000" b="1" dirty="0"/>
          </a:p>
        </p:txBody>
      </p:sp>
    </p:spTree>
    <p:extLst>
      <p:ext uri="{BB962C8B-B14F-4D97-AF65-F5344CB8AC3E}">
        <p14:creationId xmlns:p14="http://schemas.microsoft.com/office/powerpoint/2010/main" val="12479478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1261</TotalTime>
  <Words>1199</Words>
  <Application>Microsoft Office PowerPoint</Application>
  <PresentationFormat>Widescreen</PresentationFormat>
  <Paragraphs>476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Aptos</vt:lpstr>
      <vt:lpstr>Aptos Display</vt:lpstr>
      <vt:lpstr>Arial</vt:lpstr>
      <vt:lpstr>Calibri</vt:lpstr>
      <vt:lpstr>Office Theme</vt:lpstr>
      <vt:lpstr>1. Methodology</vt:lpstr>
      <vt:lpstr>1.1 Usage of MS Excel</vt:lpstr>
      <vt:lpstr>1.2 Data Cleaning</vt:lpstr>
      <vt:lpstr>1.3 Relationships between tables</vt:lpstr>
      <vt:lpstr>2. Supporter Insights</vt:lpstr>
      <vt:lpstr>2.1 Demographics</vt:lpstr>
      <vt:lpstr>2.2 Donor Behaviour</vt:lpstr>
      <vt:lpstr>2.3 Preferred Payment Methods</vt:lpstr>
      <vt:lpstr>2.4 Top Supporters</vt:lpstr>
      <vt:lpstr>3. Fundraising Performance</vt:lpstr>
      <vt:lpstr>3.1 Campaign-level Performance</vt:lpstr>
      <vt:lpstr>3.1.1 Funds Raised Outside Timeframe</vt:lpstr>
      <vt:lpstr>3.2 Appeal Performance</vt:lpstr>
      <vt:lpstr>3.2.1 Funds Raised Outside Timeframe</vt:lpstr>
      <vt:lpstr>3.3 Fund Performance</vt:lpstr>
      <vt:lpstr>4. Temporal Analysis</vt:lpstr>
      <vt:lpstr>4.1 Yearly Fundraising Performance</vt:lpstr>
      <vt:lpstr>4.2 Fundraising Heatmap</vt:lpstr>
      <vt:lpstr>5. Additional Insights</vt:lpstr>
      <vt:lpstr>5. Additional Insights</vt:lpstr>
      <vt:lpstr>End of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Minhaj Azim Abdullah</dc:creator>
  <cp:lastModifiedBy>Minhaj Azim Abdullah</cp:lastModifiedBy>
  <cp:revision>8</cp:revision>
  <dcterms:created xsi:type="dcterms:W3CDTF">2025-08-30T10:58:21Z</dcterms:created>
  <dcterms:modified xsi:type="dcterms:W3CDTF">2025-11-01T23:13:51Z</dcterms:modified>
</cp:coreProperties>
</file>

<file path=docProps/thumbnail.jpeg>
</file>